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ink/ink13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notesMasterIdLst>
    <p:notesMasterId r:id="rId70"/>
  </p:notesMasterIdLst>
  <p:sldIdLst>
    <p:sldId id="257" r:id="rId2"/>
    <p:sldId id="640" r:id="rId3"/>
    <p:sldId id="590" r:id="rId4"/>
    <p:sldId id="609" r:id="rId5"/>
    <p:sldId id="537" r:id="rId6"/>
    <p:sldId id="642" r:id="rId7"/>
    <p:sldId id="643" r:id="rId8"/>
    <p:sldId id="644" r:id="rId9"/>
    <p:sldId id="645" r:id="rId10"/>
    <p:sldId id="646" r:id="rId11"/>
    <p:sldId id="588" r:id="rId12"/>
    <p:sldId id="454" r:id="rId13"/>
    <p:sldId id="455" r:id="rId14"/>
    <p:sldId id="272" r:id="rId15"/>
    <p:sldId id="594" r:id="rId16"/>
    <p:sldId id="635" r:id="rId17"/>
    <p:sldId id="277" r:id="rId18"/>
    <p:sldId id="595" r:id="rId19"/>
    <p:sldId id="583" r:id="rId20"/>
    <p:sldId id="634" r:id="rId21"/>
    <p:sldId id="284" r:id="rId22"/>
    <p:sldId id="596" r:id="rId23"/>
    <p:sldId id="610" r:id="rId24"/>
    <p:sldId id="278" r:id="rId25"/>
    <p:sldId id="279" r:id="rId26"/>
    <p:sldId id="648" r:id="rId27"/>
    <p:sldId id="282" r:id="rId28"/>
    <p:sldId id="283" r:id="rId29"/>
    <p:sldId id="658" r:id="rId30"/>
    <p:sldId id="659" r:id="rId31"/>
    <p:sldId id="622" r:id="rId32"/>
    <p:sldId id="307" r:id="rId33"/>
    <p:sldId id="624" r:id="rId34"/>
    <p:sldId id="627" r:id="rId35"/>
    <p:sldId id="628" r:id="rId36"/>
    <p:sldId id="626" r:id="rId37"/>
    <p:sldId id="625" r:id="rId38"/>
    <p:sldId id="629" r:id="rId39"/>
    <p:sldId id="630" r:id="rId40"/>
    <p:sldId id="632" r:id="rId41"/>
    <p:sldId id="422" r:id="rId42"/>
    <p:sldId id="597" r:id="rId43"/>
    <p:sldId id="423" r:id="rId44"/>
    <p:sldId id="424" r:id="rId45"/>
    <p:sldId id="446" r:id="rId46"/>
    <p:sldId id="598" r:id="rId47"/>
    <p:sldId id="653" r:id="rId48"/>
    <p:sldId id="654" r:id="rId49"/>
    <p:sldId id="650" r:id="rId50"/>
    <p:sldId id="660" r:id="rId51"/>
    <p:sldId id="661" r:id="rId52"/>
    <p:sldId id="662" r:id="rId53"/>
    <p:sldId id="286" r:id="rId54"/>
    <p:sldId id="633" r:id="rId55"/>
    <p:sldId id="655" r:id="rId56"/>
    <p:sldId id="466" r:id="rId57"/>
    <p:sldId id="469" r:id="rId58"/>
    <p:sldId id="472" r:id="rId59"/>
    <p:sldId id="471" r:id="rId60"/>
    <p:sldId id="470" r:id="rId61"/>
    <p:sldId id="657" r:id="rId62"/>
    <p:sldId id="388" r:id="rId63"/>
    <p:sldId id="531" r:id="rId64"/>
    <p:sldId id="288" r:id="rId65"/>
    <p:sldId id="638" r:id="rId66"/>
    <p:sldId id="456" r:id="rId67"/>
    <p:sldId id="631" r:id="rId68"/>
    <p:sldId id="639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0" autoAdjust="0"/>
    <p:restoredTop sz="94694"/>
  </p:normalViewPr>
  <p:slideViewPr>
    <p:cSldViewPr snapToGrid="0">
      <p:cViewPr varScale="1">
        <p:scale>
          <a:sx n="57" d="100"/>
          <a:sy n="57" d="100"/>
        </p:scale>
        <p:origin x="7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39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2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6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svg"/><Relationship Id="rId1" Type="http://schemas.openxmlformats.org/officeDocument/2006/relationships/image" Target="../media/image93.png"/><Relationship Id="rId4" Type="http://schemas.openxmlformats.org/officeDocument/2006/relationships/image" Target="../media/image9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9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39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2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6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svg"/><Relationship Id="rId1" Type="http://schemas.openxmlformats.org/officeDocument/2006/relationships/image" Target="../media/image93.png"/><Relationship Id="rId4" Type="http://schemas.openxmlformats.org/officeDocument/2006/relationships/image" Target="../media/image9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9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054AEF-B236-4B81-BC4C-65AB75B9C57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BA2F06C-9667-4D66-BC67-1C4E4FD1B6AE}">
      <dgm:prSet/>
      <dgm:spPr/>
      <dgm:t>
        <a:bodyPr/>
        <a:lstStyle/>
        <a:p>
          <a:r>
            <a:rPr lang="en-US" b="0" i="0" dirty="0"/>
            <a:t>We will examine data cited by the AANP and the South Carolina Nurses Association for the proposition that it is safe and effective for nurse practitioners to practice without physician supervision.</a:t>
          </a:r>
          <a:endParaRPr lang="en-US" dirty="0"/>
        </a:p>
      </dgm:t>
    </dgm:pt>
    <dgm:pt modelId="{F052C1FF-6480-43EE-B340-C0A29599C3E6}" type="parTrans" cxnId="{936F03DC-7527-4BA6-B336-1F9E4FBAC355}">
      <dgm:prSet/>
      <dgm:spPr/>
      <dgm:t>
        <a:bodyPr/>
        <a:lstStyle/>
        <a:p>
          <a:endParaRPr lang="en-US"/>
        </a:p>
      </dgm:t>
    </dgm:pt>
    <dgm:pt modelId="{36FFB882-D0C3-461F-B258-864224F90A29}" type="sibTrans" cxnId="{936F03DC-7527-4BA6-B336-1F9E4FBAC355}">
      <dgm:prSet/>
      <dgm:spPr/>
      <dgm:t>
        <a:bodyPr/>
        <a:lstStyle/>
        <a:p>
          <a:endParaRPr lang="en-US"/>
        </a:p>
      </dgm:t>
    </dgm:pt>
    <dgm:pt modelId="{D010CB5B-55DF-499A-83A5-B20858C8F69B}">
      <dgm:prSet/>
      <dgm:spPr/>
      <dgm:t>
        <a:bodyPr/>
        <a:lstStyle/>
        <a:p>
          <a:r>
            <a:rPr lang="en-US" b="0" i="0" dirty="0"/>
            <a:t>What you will see after a close examination of the data is that this claim is not supported</a:t>
          </a:r>
          <a:endParaRPr lang="en-US" dirty="0"/>
        </a:p>
      </dgm:t>
    </dgm:pt>
    <dgm:pt modelId="{BAC82250-DF7C-4627-8302-E9BA32F111D8}" type="parTrans" cxnId="{2742D8F9-22AD-4C1D-BBAA-6417EDD41F9C}">
      <dgm:prSet/>
      <dgm:spPr/>
      <dgm:t>
        <a:bodyPr/>
        <a:lstStyle/>
        <a:p>
          <a:endParaRPr lang="en-US"/>
        </a:p>
      </dgm:t>
    </dgm:pt>
    <dgm:pt modelId="{B2C0C4E6-4A6B-4B01-9D83-BF16FBB6906F}" type="sibTrans" cxnId="{2742D8F9-22AD-4C1D-BBAA-6417EDD41F9C}">
      <dgm:prSet/>
      <dgm:spPr/>
      <dgm:t>
        <a:bodyPr/>
        <a:lstStyle/>
        <a:p>
          <a:endParaRPr lang="en-US"/>
        </a:p>
      </dgm:t>
    </dgm:pt>
    <dgm:pt modelId="{E879C729-760A-469F-8AAF-2CBC02A1E176}" type="pres">
      <dgm:prSet presAssocID="{32054AEF-B236-4B81-BC4C-65AB75B9C57F}" presName="root" presStyleCnt="0">
        <dgm:presLayoutVars>
          <dgm:dir/>
          <dgm:resizeHandles val="exact"/>
        </dgm:presLayoutVars>
      </dgm:prSet>
      <dgm:spPr/>
    </dgm:pt>
    <dgm:pt modelId="{14AE7D22-20C7-44D0-8944-5F9F135AFB0B}" type="pres">
      <dgm:prSet presAssocID="{0BA2F06C-9667-4D66-BC67-1C4E4FD1B6AE}" presName="compNode" presStyleCnt="0"/>
      <dgm:spPr/>
    </dgm:pt>
    <dgm:pt modelId="{C5A59B0C-3320-40A5-87CB-849BF02081FD}" type="pres">
      <dgm:prSet presAssocID="{0BA2F06C-9667-4D66-BC67-1C4E4FD1B6AE}" presName="bgRect" presStyleLbl="bgShp" presStyleIdx="0" presStyleCnt="2"/>
      <dgm:spPr/>
    </dgm:pt>
    <dgm:pt modelId="{886B5F8E-5041-4B8B-85BA-5ED0BB69B97E}" type="pres">
      <dgm:prSet presAssocID="{0BA2F06C-9667-4D66-BC67-1C4E4FD1B6A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42B3B7F9-7B5E-4718-8BCB-1235BF30C995}" type="pres">
      <dgm:prSet presAssocID="{0BA2F06C-9667-4D66-BC67-1C4E4FD1B6AE}" presName="spaceRect" presStyleCnt="0"/>
      <dgm:spPr/>
    </dgm:pt>
    <dgm:pt modelId="{25DB578E-2387-4039-9557-23E7B72AC2BF}" type="pres">
      <dgm:prSet presAssocID="{0BA2F06C-9667-4D66-BC67-1C4E4FD1B6AE}" presName="parTx" presStyleLbl="revTx" presStyleIdx="0" presStyleCnt="2">
        <dgm:presLayoutVars>
          <dgm:chMax val="0"/>
          <dgm:chPref val="0"/>
        </dgm:presLayoutVars>
      </dgm:prSet>
      <dgm:spPr/>
    </dgm:pt>
    <dgm:pt modelId="{1EAC0E09-4BC9-425D-B1E9-7F643A1568A3}" type="pres">
      <dgm:prSet presAssocID="{36FFB882-D0C3-461F-B258-864224F90A29}" presName="sibTrans" presStyleCnt="0"/>
      <dgm:spPr/>
    </dgm:pt>
    <dgm:pt modelId="{762A7F8D-FEE3-46FC-B78B-A05B4404EA28}" type="pres">
      <dgm:prSet presAssocID="{D010CB5B-55DF-499A-83A5-B20858C8F69B}" presName="compNode" presStyleCnt="0"/>
      <dgm:spPr/>
    </dgm:pt>
    <dgm:pt modelId="{65C05A9F-7502-4D25-A81A-46488E7234E7}" type="pres">
      <dgm:prSet presAssocID="{D010CB5B-55DF-499A-83A5-B20858C8F69B}" presName="bgRect" presStyleLbl="bgShp" presStyleIdx="1" presStyleCnt="2"/>
      <dgm:spPr/>
    </dgm:pt>
    <dgm:pt modelId="{3D9602E7-AA41-4BCE-BB43-803D338299C4}" type="pres">
      <dgm:prSet presAssocID="{D010CB5B-55DF-499A-83A5-B20858C8F69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47A2BD45-C97B-40F1-BD33-28CC73EEA63A}" type="pres">
      <dgm:prSet presAssocID="{D010CB5B-55DF-499A-83A5-B20858C8F69B}" presName="spaceRect" presStyleCnt="0"/>
      <dgm:spPr/>
    </dgm:pt>
    <dgm:pt modelId="{BB41A833-6E80-4C20-95BB-99C0E04620DA}" type="pres">
      <dgm:prSet presAssocID="{D010CB5B-55DF-499A-83A5-B20858C8F69B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4CBF6531-F8AA-4E5F-8FAB-117BD5D81F98}" type="presOf" srcId="{D010CB5B-55DF-499A-83A5-B20858C8F69B}" destId="{BB41A833-6E80-4C20-95BB-99C0E04620DA}" srcOrd="0" destOrd="0" presId="urn:microsoft.com/office/officeart/2018/2/layout/IconVerticalSolidList"/>
    <dgm:cxn modelId="{3E818A8D-8EF2-47C8-8C75-444D18FD8A97}" type="presOf" srcId="{0BA2F06C-9667-4D66-BC67-1C4E4FD1B6AE}" destId="{25DB578E-2387-4039-9557-23E7B72AC2BF}" srcOrd="0" destOrd="0" presId="urn:microsoft.com/office/officeart/2018/2/layout/IconVerticalSolidList"/>
    <dgm:cxn modelId="{E313AEC2-A9AC-4AA3-B7B2-4514D80AF2AD}" type="presOf" srcId="{32054AEF-B236-4B81-BC4C-65AB75B9C57F}" destId="{E879C729-760A-469F-8AAF-2CBC02A1E176}" srcOrd="0" destOrd="0" presId="urn:microsoft.com/office/officeart/2018/2/layout/IconVerticalSolidList"/>
    <dgm:cxn modelId="{936F03DC-7527-4BA6-B336-1F9E4FBAC355}" srcId="{32054AEF-B236-4B81-BC4C-65AB75B9C57F}" destId="{0BA2F06C-9667-4D66-BC67-1C4E4FD1B6AE}" srcOrd="0" destOrd="0" parTransId="{F052C1FF-6480-43EE-B340-C0A29599C3E6}" sibTransId="{36FFB882-D0C3-461F-B258-864224F90A29}"/>
    <dgm:cxn modelId="{2742D8F9-22AD-4C1D-BBAA-6417EDD41F9C}" srcId="{32054AEF-B236-4B81-BC4C-65AB75B9C57F}" destId="{D010CB5B-55DF-499A-83A5-B20858C8F69B}" srcOrd="1" destOrd="0" parTransId="{BAC82250-DF7C-4627-8302-E9BA32F111D8}" sibTransId="{B2C0C4E6-4A6B-4B01-9D83-BF16FBB6906F}"/>
    <dgm:cxn modelId="{8E4B8397-DD07-46BF-995D-2A3300F7110F}" type="presParOf" srcId="{E879C729-760A-469F-8AAF-2CBC02A1E176}" destId="{14AE7D22-20C7-44D0-8944-5F9F135AFB0B}" srcOrd="0" destOrd="0" presId="urn:microsoft.com/office/officeart/2018/2/layout/IconVerticalSolidList"/>
    <dgm:cxn modelId="{1458483E-C386-4EB2-A43D-1C1B48983484}" type="presParOf" srcId="{14AE7D22-20C7-44D0-8944-5F9F135AFB0B}" destId="{C5A59B0C-3320-40A5-87CB-849BF02081FD}" srcOrd="0" destOrd="0" presId="urn:microsoft.com/office/officeart/2018/2/layout/IconVerticalSolidList"/>
    <dgm:cxn modelId="{D5C711E2-584D-4FE9-990C-EDB4A940322E}" type="presParOf" srcId="{14AE7D22-20C7-44D0-8944-5F9F135AFB0B}" destId="{886B5F8E-5041-4B8B-85BA-5ED0BB69B97E}" srcOrd="1" destOrd="0" presId="urn:microsoft.com/office/officeart/2018/2/layout/IconVerticalSolidList"/>
    <dgm:cxn modelId="{A701F4E0-768D-4D57-A304-A661AB17324B}" type="presParOf" srcId="{14AE7D22-20C7-44D0-8944-5F9F135AFB0B}" destId="{42B3B7F9-7B5E-4718-8BCB-1235BF30C995}" srcOrd="2" destOrd="0" presId="urn:microsoft.com/office/officeart/2018/2/layout/IconVerticalSolidList"/>
    <dgm:cxn modelId="{82E706FD-84A8-4E1C-861C-7B4DE2B419E5}" type="presParOf" srcId="{14AE7D22-20C7-44D0-8944-5F9F135AFB0B}" destId="{25DB578E-2387-4039-9557-23E7B72AC2BF}" srcOrd="3" destOrd="0" presId="urn:microsoft.com/office/officeart/2018/2/layout/IconVerticalSolidList"/>
    <dgm:cxn modelId="{391BD22D-21E6-41F8-8EB3-2FA1F24502CA}" type="presParOf" srcId="{E879C729-760A-469F-8AAF-2CBC02A1E176}" destId="{1EAC0E09-4BC9-425D-B1E9-7F643A1568A3}" srcOrd="1" destOrd="0" presId="urn:microsoft.com/office/officeart/2018/2/layout/IconVerticalSolidList"/>
    <dgm:cxn modelId="{D403CA01-5B85-4A74-A6DE-82B2FCD21C67}" type="presParOf" srcId="{E879C729-760A-469F-8AAF-2CBC02A1E176}" destId="{762A7F8D-FEE3-46FC-B78B-A05B4404EA28}" srcOrd="2" destOrd="0" presId="urn:microsoft.com/office/officeart/2018/2/layout/IconVerticalSolidList"/>
    <dgm:cxn modelId="{02352F7C-4628-4139-9C8E-841674DF3F55}" type="presParOf" srcId="{762A7F8D-FEE3-46FC-B78B-A05B4404EA28}" destId="{65C05A9F-7502-4D25-A81A-46488E7234E7}" srcOrd="0" destOrd="0" presId="urn:microsoft.com/office/officeart/2018/2/layout/IconVerticalSolidList"/>
    <dgm:cxn modelId="{AF4D2EAF-FC0D-46D1-84E0-BDB2A97B5079}" type="presParOf" srcId="{762A7F8D-FEE3-46FC-B78B-A05B4404EA28}" destId="{3D9602E7-AA41-4BCE-BB43-803D338299C4}" srcOrd="1" destOrd="0" presId="urn:microsoft.com/office/officeart/2018/2/layout/IconVerticalSolidList"/>
    <dgm:cxn modelId="{4398FB3D-CA18-49F6-AB4C-45E1DE8D091A}" type="presParOf" srcId="{762A7F8D-FEE3-46FC-B78B-A05B4404EA28}" destId="{47A2BD45-C97B-40F1-BD33-28CC73EEA63A}" srcOrd="2" destOrd="0" presId="urn:microsoft.com/office/officeart/2018/2/layout/IconVerticalSolidList"/>
    <dgm:cxn modelId="{F4EB81F9-1E8E-4734-BE32-EC389DF203D6}" type="presParOf" srcId="{762A7F8D-FEE3-46FC-B78B-A05B4404EA28}" destId="{BB41A833-6E80-4C20-95BB-99C0E04620D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41091AD-D4BF-41A1-8B47-4AD881E77A7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E212B98-97A3-4F2C-A2B6-348D5B0AA48E}">
      <dgm:prSet/>
      <dgm:spPr/>
      <dgm:t>
        <a:bodyPr/>
        <a:lstStyle/>
        <a:p>
          <a:r>
            <a:rPr lang="en-US" dirty="0"/>
            <a:t>Lattimer (1998) - experienced nurses could safely provide telephone triage advice after-hours independent of physicians using a software program guide</a:t>
          </a:r>
        </a:p>
      </dgm:t>
    </dgm:pt>
    <dgm:pt modelId="{2271B15E-17C7-4DFC-B71A-A81D8DA58EFE}" type="parTrans" cxnId="{DC836BE4-E8E7-49AA-BD89-57A5D8C8E425}">
      <dgm:prSet/>
      <dgm:spPr/>
      <dgm:t>
        <a:bodyPr/>
        <a:lstStyle/>
        <a:p>
          <a:endParaRPr lang="en-US"/>
        </a:p>
      </dgm:t>
    </dgm:pt>
    <dgm:pt modelId="{F256D277-FE05-492D-B627-6DD6BE360DB3}" type="sibTrans" cxnId="{DC836BE4-E8E7-49AA-BD89-57A5D8C8E425}">
      <dgm:prSet/>
      <dgm:spPr/>
      <dgm:t>
        <a:bodyPr/>
        <a:lstStyle/>
        <a:p>
          <a:endParaRPr lang="en-US"/>
        </a:p>
      </dgm:t>
    </dgm:pt>
    <dgm:pt modelId="{1B5EDCCE-5AF1-44D4-B2F5-048BF1304D96}">
      <dgm:prSet/>
      <dgm:spPr/>
      <dgm:t>
        <a:bodyPr/>
        <a:lstStyle/>
        <a:p>
          <a:r>
            <a:rPr lang="en-US" dirty="0"/>
            <a:t>Campbell (2004) - Telephone triage by nurses reduced the workload of face-to-face visits for primary care physicians with no increase in adverse outcomes but did not save time or money</a:t>
          </a:r>
        </a:p>
      </dgm:t>
    </dgm:pt>
    <dgm:pt modelId="{372B11F6-4E7E-4599-ABB9-13C7D673598A}" type="parTrans" cxnId="{5E5CA435-608C-49F0-9AEE-1E0C849977B5}">
      <dgm:prSet/>
      <dgm:spPr/>
      <dgm:t>
        <a:bodyPr/>
        <a:lstStyle/>
        <a:p>
          <a:endParaRPr lang="en-US"/>
        </a:p>
      </dgm:t>
    </dgm:pt>
    <dgm:pt modelId="{8350A38D-7DD1-4BA4-81C7-C1F2D596A93E}" type="sibTrans" cxnId="{5E5CA435-608C-49F0-9AEE-1E0C849977B5}">
      <dgm:prSet/>
      <dgm:spPr/>
      <dgm:t>
        <a:bodyPr/>
        <a:lstStyle/>
        <a:p>
          <a:endParaRPr lang="en-US"/>
        </a:p>
      </dgm:t>
    </dgm:pt>
    <dgm:pt modelId="{2F0BFE3D-9BC6-4A81-9CF9-B5E6FF7739DB}" type="pres">
      <dgm:prSet presAssocID="{D41091AD-D4BF-41A1-8B47-4AD881E77A75}" presName="root" presStyleCnt="0">
        <dgm:presLayoutVars>
          <dgm:dir/>
          <dgm:resizeHandles val="exact"/>
        </dgm:presLayoutVars>
      </dgm:prSet>
      <dgm:spPr/>
    </dgm:pt>
    <dgm:pt modelId="{05106C8E-E203-4979-ADB3-0AF2FF3BF369}" type="pres">
      <dgm:prSet presAssocID="{DE212B98-97A3-4F2C-A2B6-348D5B0AA48E}" presName="compNode" presStyleCnt="0"/>
      <dgm:spPr/>
    </dgm:pt>
    <dgm:pt modelId="{7F7685CC-5C5B-4BCD-9CE2-EEF0F7C21D97}" type="pres">
      <dgm:prSet presAssocID="{DE212B98-97A3-4F2C-A2B6-348D5B0AA48E}" presName="bgRect" presStyleLbl="bgShp" presStyleIdx="0" presStyleCnt="2"/>
      <dgm:spPr/>
    </dgm:pt>
    <dgm:pt modelId="{0F9E2928-58E9-48FF-9742-C523CF9A6735}" type="pres">
      <dgm:prSet presAssocID="{DE212B98-97A3-4F2C-A2B6-348D5B0AA48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22F1EAE8-C699-4EE2-ABB4-D89C84F4652C}" type="pres">
      <dgm:prSet presAssocID="{DE212B98-97A3-4F2C-A2B6-348D5B0AA48E}" presName="spaceRect" presStyleCnt="0"/>
      <dgm:spPr/>
    </dgm:pt>
    <dgm:pt modelId="{0351D06A-1247-4E7A-BA21-73F638E1C6D4}" type="pres">
      <dgm:prSet presAssocID="{DE212B98-97A3-4F2C-A2B6-348D5B0AA48E}" presName="parTx" presStyleLbl="revTx" presStyleIdx="0" presStyleCnt="2">
        <dgm:presLayoutVars>
          <dgm:chMax val="0"/>
          <dgm:chPref val="0"/>
        </dgm:presLayoutVars>
      </dgm:prSet>
      <dgm:spPr/>
    </dgm:pt>
    <dgm:pt modelId="{9CC8B5A1-316A-45EC-BEE9-AFB94074367C}" type="pres">
      <dgm:prSet presAssocID="{F256D277-FE05-492D-B627-6DD6BE360DB3}" presName="sibTrans" presStyleCnt="0"/>
      <dgm:spPr/>
    </dgm:pt>
    <dgm:pt modelId="{DAF9056E-CAA1-4DC7-93B9-2B29961AD0B4}" type="pres">
      <dgm:prSet presAssocID="{1B5EDCCE-5AF1-44D4-B2F5-048BF1304D96}" presName="compNode" presStyleCnt="0"/>
      <dgm:spPr/>
    </dgm:pt>
    <dgm:pt modelId="{A9C621D1-6070-4A25-8551-6388D72D6249}" type="pres">
      <dgm:prSet presAssocID="{1B5EDCCE-5AF1-44D4-B2F5-048BF1304D96}" presName="bgRect" presStyleLbl="bgShp" presStyleIdx="1" presStyleCnt="2"/>
      <dgm:spPr/>
    </dgm:pt>
    <dgm:pt modelId="{8C6FBBD7-DF94-4075-80AB-578DDCD1F243}" type="pres">
      <dgm:prSet presAssocID="{1B5EDCCE-5AF1-44D4-B2F5-048BF1304D9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FED14775-9C20-466E-9C73-4EE4F36FB409}" type="pres">
      <dgm:prSet presAssocID="{1B5EDCCE-5AF1-44D4-B2F5-048BF1304D96}" presName="spaceRect" presStyleCnt="0"/>
      <dgm:spPr/>
    </dgm:pt>
    <dgm:pt modelId="{B22A6D36-86E8-4FB8-A73F-D97C8F505D94}" type="pres">
      <dgm:prSet presAssocID="{1B5EDCCE-5AF1-44D4-B2F5-048BF1304D9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E5CA435-608C-49F0-9AEE-1E0C849977B5}" srcId="{D41091AD-D4BF-41A1-8B47-4AD881E77A75}" destId="{1B5EDCCE-5AF1-44D4-B2F5-048BF1304D96}" srcOrd="1" destOrd="0" parTransId="{372B11F6-4E7E-4599-ABB9-13C7D673598A}" sibTransId="{8350A38D-7DD1-4BA4-81C7-C1F2D596A93E}"/>
    <dgm:cxn modelId="{AAAA934D-7B43-4389-8AA7-2A0517447FDA}" type="presOf" srcId="{DE212B98-97A3-4F2C-A2B6-348D5B0AA48E}" destId="{0351D06A-1247-4E7A-BA21-73F638E1C6D4}" srcOrd="0" destOrd="0" presId="urn:microsoft.com/office/officeart/2018/2/layout/IconVerticalSolidList"/>
    <dgm:cxn modelId="{08C9037B-9FB6-4FD1-9990-79F36CD656E5}" type="presOf" srcId="{1B5EDCCE-5AF1-44D4-B2F5-048BF1304D96}" destId="{B22A6D36-86E8-4FB8-A73F-D97C8F505D94}" srcOrd="0" destOrd="0" presId="urn:microsoft.com/office/officeart/2018/2/layout/IconVerticalSolidList"/>
    <dgm:cxn modelId="{7F04D785-F34B-4061-938B-C58AA5A75385}" type="presOf" srcId="{D41091AD-D4BF-41A1-8B47-4AD881E77A75}" destId="{2F0BFE3D-9BC6-4A81-9CF9-B5E6FF7739DB}" srcOrd="0" destOrd="0" presId="urn:microsoft.com/office/officeart/2018/2/layout/IconVerticalSolidList"/>
    <dgm:cxn modelId="{DC836BE4-E8E7-49AA-BD89-57A5D8C8E425}" srcId="{D41091AD-D4BF-41A1-8B47-4AD881E77A75}" destId="{DE212B98-97A3-4F2C-A2B6-348D5B0AA48E}" srcOrd="0" destOrd="0" parTransId="{2271B15E-17C7-4DFC-B71A-A81D8DA58EFE}" sibTransId="{F256D277-FE05-492D-B627-6DD6BE360DB3}"/>
    <dgm:cxn modelId="{B197E424-6656-4CB7-B51D-23D40DF3A268}" type="presParOf" srcId="{2F0BFE3D-9BC6-4A81-9CF9-B5E6FF7739DB}" destId="{05106C8E-E203-4979-ADB3-0AF2FF3BF369}" srcOrd="0" destOrd="0" presId="urn:microsoft.com/office/officeart/2018/2/layout/IconVerticalSolidList"/>
    <dgm:cxn modelId="{0B597EA5-3F8F-4BE7-9599-8823B868D8D2}" type="presParOf" srcId="{05106C8E-E203-4979-ADB3-0AF2FF3BF369}" destId="{7F7685CC-5C5B-4BCD-9CE2-EEF0F7C21D97}" srcOrd="0" destOrd="0" presId="urn:microsoft.com/office/officeart/2018/2/layout/IconVerticalSolidList"/>
    <dgm:cxn modelId="{D2D274FE-FBA8-4473-81FF-449F2AE7FAA9}" type="presParOf" srcId="{05106C8E-E203-4979-ADB3-0AF2FF3BF369}" destId="{0F9E2928-58E9-48FF-9742-C523CF9A6735}" srcOrd="1" destOrd="0" presId="urn:microsoft.com/office/officeart/2018/2/layout/IconVerticalSolidList"/>
    <dgm:cxn modelId="{5D939B11-ABA5-4E3F-BB70-F05420EA18D8}" type="presParOf" srcId="{05106C8E-E203-4979-ADB3-0AF2FF3BF369}" destId="{22F1EAE8-C699-4EE2-ABB4-D89C84F4652C}" srcOrd="2" destOrd="0" presId="urn:microsoft.com/office/officeart/2018/2/layout/IconVerticalSolidList"/>
    <dgm:cxn modelId="{9F065290-6284-40F4-9A39-F4D10D54EEFF}" type="presParOf" srcId="{05106C8E-E203-4979-ADB3-0AF2FF3BF369}" destId="{0351D06A-1247-4E7A-BA21-73F638E1C6D4}" srcOrd="3" destOrd="0" presId="urn:microsoft.com/office/officeart/2018/2/layout/IconVerticalSolidList"/>
    <dgm:cxn modelId="{73E3ACCB-AA08-44A6-96F0-2D86CFBEA7AA}" type="presParOf" srcId="{2F0BFE3D-9BC6-4A81-9CF9-B5E6FF7739DB}" destId="{9CC8B5A1-316A-45EC-BEE9-AFB94074367C}" srcOrd="1" destOrd="0" presId="urn:microsoft.com/office/officeart/2018/2/layout/IconVerticalSolidList"/>
    <dgm:cxn modelId="{3FA12D4F-9D04-40D4-A81D-391CCDAAE1F8}" type="presParOf" srcId="{2F0BFE3D-9BC6-4A81-9CF9-B5E6FF7739DB}" destId="{DAF9056E-CAA1-4DC7-93B9-2B29961AD0B4}" srcOrd="2" destOrd="0" presId="urn:microsoft.com/office/officeart/2018/2/layout/IconVerticalSolidList"/>
    <dgm:cxn modelId="{0B250D3D-AC2E-4363-AA2C-4B893A7CE09B}" type="presParOf" srcId="{DAF9056E-CAA1-4DC7-93B9-2B29961AD0B4}" destId="{A9C621D1-6070-4A25-8551-6388D72D6249}" srcOrd="0" destOrd="0" presId="urn:microsoft.com/office/officeart/2018/2/layout/IconVerticalSolidList"/>
    <dgm:cxn modelId="{E28D76E1-3E00-4DE3-A540-1620074E9EC4}" type="presParOf" srcId="{DAF9056E-CAA1-4DC7-93B9-2B29961AD0B4}" destId="{8C6FBBD7-DF94-4075-80AB-578DDCD1F243}" srcOrd="1" destOrd="0" presId="urn:microsoft.com/office/officeart/2018/2/layout/IconVerticalSolidList"/>
    <dgm:cxn modelId="{B275B6C0-19B6-47EF-87D4-6AB119874E61}" type="presParOf" srcId="{DAF9056E-CAA1-4DC7-93B9-2B29961AD0B4}" destId="{FED14775-9C20-466E-9C73-4EE4F36FB409}" srcOrd="2" destOrd="0" presId="urn:microsoft.com/office/officeart/2018/2/layout/IconVerticalSolidList"/>
    <dgm:cxn modelId="{F78164D1-FE39-4448-893D-A054648EBF3F}" type="presParOf" srcId="{DAF9056E-CAA1-4DC7-93B9-2B29961AD0B4}" destId="{B22A6D36-86E8-4FB8-A73F-D97C8F505D9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3593B6E-C4D5-42D2-B464-C58FC11FFE0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9558638-C096-4E42-B315-AE6FFFB570EA}">
      <dgm:prSet/>
      <dgm:spPr/>
      <dgm:t>
        <a:bodyPr/>
        <a:lstStyle/>
        <a:p>
          <a:r>
            <a:rPr lang="en-US" dirty="0"/>
            <a:t>Evaluated “minor” medical complaints, excluded high-risk patients </a:t>
          </a:r>
        </a:p>
      </dgm:t>
    </dgm:pt>
    <dgm:pt modelId="{9191EAE2-88FF-427E-A64D-718C88F7B8FF}" type="parTrans" cxnId="{44F9BBF5-D149-4A4F-95D6-07DED2C08F0D}">
      <dgm:prSet/>
      <dgm:spPr/>
      <dgm:t>
        <a:bodyPr/>
        <a:lstStyle/>
        <a:p>
          <a:endParaRPr lang="en-US"/>
        </a:p>
      </dgm:t>
    </dgm:pt>
    <dgm:pt modelId="{F985EDC3-48C6-4C4D-A7C7-F1AD5578D547}" type="sibTrans" cxnId="{44F9BBF5-D149-4A4F-95D6-07DED2C08F0D}">
      <dgm:prSet/>
      <dgm:spPr/>
      <dgm:t>
        <a:bodyPr/>
        <a:lstStyle/>
        <a:p>
          <a:endParaRPr lang="en-US"/>
        </a:p>
      </dgm:t>
    </dgm:pt>
    <dgm:pt modelId="{4A2CBE78-3B9C-446D-B0D3-871CFB394AE7}">
      <dgm:prSet/>
      <dgm:spPr/>
      <dgm:t>
        <a:bodyPr/>
        <a:lstStyle/>
        <a:p>
          <a:r>
            <a:rPr lang="en-US" dirty="0"/>
            <a:t>100% supervised: Of 790 low-risk patients seen by nurses, </a:t>
          </a:r>
          <a:r>
            <a:rPr lang="en-US" b="1" dirty="0"/>
            <a:t>27% required evaluation by the physician</a:t>
          </a:r>
          <a:endParaRPr lang="en-US" dirty="0"/>
        </a:p>
      </dgm:t>
    </dgm:pt>
    <dgm:pt modelId="{0A84436B-158F-4797-981B-81383EC29625}" type="parTrans" cxnId="{C772AC9C-62AA-41A9-95F5-200094587C26}">
      <dgm:prSet/>
      <dgm:spPr/>
      <dgm:t>
        <a:bodyPr/>
        <a:lstStyle/>
        <a:p>
          <a:endParaRPr lang="en-US"/>
        </a:p>
      </dgm:t>
    </dgm:pt>
    <dgm:pt modelId="{948378F2-6F9F-4CC3-B63F-73C307B36276}" type="sibTrans" cxnId="{C772AC9C-62AA-41A9-95F5-200094587C26}">
      <dgm:prSet/>
      <dgm:spPr/>
      <dgm:t>
        <a:bodyPr/>
        <a:lstStyle/>
        <a:p>
          <a:endParaRPr lang="en-US"/>
        </a:p>
      </dgm:t>
    </dgm:pt>
    <dgm:pt modelId="{CB877408-40A8-422D-80BF-15D0B834C7CC}">
      <dgm:prSet/>
      <dgm:spPr/>
      <dgm:t>
        <a:bodyPr/>
        <a:lstStyle/>
        <a:p>
          <a:r>
            <a:rPr lang="en-US" dirty="0"/>
            <a:t>Researchers could not draw any conclusions about the safety of nurse-led care because the study group was not large enough to detect rare, adverse outcomes</a:t>
          </a:r>
        </a:p>
      </dgm:t>
    </dgm:pt>
    <dgm:pt modelId="{85B010A1-3785-42D4-9ED8-C14564E25791}" type="parTrans" cxnId="{1C4B30B6-DD98-4C3A-AF48-7D98B399684F}">
      <dgm:prSet/>
      <dgm:spPr/>
      <dgm:t>
        <a:bodyPr/>
        <a:lstStyle/>
        <a:p>
          <a:endParaRPr lang="en-US"/>
        </a:p>
      </dgm:t>
    </dgm:pt>
    <dgm:pt modelId="{F03596B5-49C2-4E72-AE00-2A6E556D2524}" type="sibTrans" cxnId="{1C4B30B6-DD98-4C3A-AF48-7D98B399684F}">
      <dgm:prSet/>
      <dgm:spPr/>
      <dgm:t>
        <a:bodyPr/>
        <a:lstStyle/>
        <a:p>
          <a:endParaRPr lang="en-US"/>
        </a:p>
      </dgm:t>
    </dgm:pt>
    <dgm:pt modelId="{A45FE68F-85DC-456A-9007-97E331A95DC1}" type="pres">
      <dgm:prSet presAssocID="{A3593B6E-C4D5-42D2-B464-C58FC11FFE0C}" presName="root" presStyleCnt="0">
        <dgm:presLayoutVars>
          <dgm:dir/>
          <dgm:resizeHandles val="exact"/>
        </dgm:presLayoutVars>
      </dgm:prSet>
      <dgm:spPr/>
    </dgm:pt>
    <dgm:pt modelId="{23D36620-54C8-4978-9F0F-AD5D36EE9188}" type="pres">
      <dgm:prSet presAssocID="{B9558638-C096-4E42-B315-AE6FFFB570EA}" presName="compNode" presStyleCnt="0"/>
      <dgm:spPr/>
    </dgm:pt>
    <dgm:pt modelId="{2B522F63-9D71-425F-AE49-3DFF7CE0FA88}" type="pres">
      <dgm:prSet presAssocID="{B9558638-C096-4E42-B315-AE6FFFB570EA}" presName="bgRect" presStyleLbl="bgShp" presStyleIdx="0" presStyleCnt="3"/>
      <dgm:spPr/>
    </dgm:pt>
    <dgm:pt modelId="{1E73F430-E282-46DB-9566-017E05B6C7E8}" type="pres">
      <dgm:prSet presAssocID="{B9558638-C096-4E42-B315-AE6FFFB570E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CD327F12-6F7A-4ED7-B337-057C040DF66B}" type="pres">
      <dgm:prSet presAssocID="{B9558638-C096-4E42-B315-AE6FFFB570EA}" presName="spaceRect" presStyleCnt="0"/>
      <dgm:spPr/>
    </dgm:pt>
    <dgm:pt modelId="{CFDA11E0-99D9-4A79-A4C9-A634BCD350C5}" type="pres">
      <dgm:prSet presAssocID="{B9558638-C096-4E42-B315-AE6FFFB570EA}" presName="parTx" presStyleLbl="revTx" presStyleIdx="0" presStyleCnt="3">
        <dgm:presLayoutVars>
          <dgm:chMax val="0"/>
          <dgm:chPref val="0"/>
        </dgm:presLayoutVars>
      </dgm:prSet>
      <dgm:spPr/>
    </dgm:pt>
    <dgm:pt modelId="{DFBE7999-2947-4152-B198-B1D51CB6C4FD}" type="pres">
      <dgm:prSet presAssocID="{F985EDC3-48C6-4C4D-A7C7-F1AD5578D547}" presName="sibTrans" presStyleCnt="0"/>
      <dgm:spPr/>
    </dgm:pt>
    <dgm:pt modelId="{C8810D01-CDC4-4B41-9901-6D8CFA747142}" type="pres">
      <dgm:prSet presAssocID="{4A2CBE78-3B9C-446D-B0D3-871CFB394AE7}" presName="compNode" presStyleCnt="0"/>
      <dgm:spPr/>
    </dgm:pt>
    <dgm:pt modelId="{23B607C2-76B8-4FA5-888B-51A97B23EC24}" type="pres">
      <dgm:prSet presAssocID="{4A2CBE78-3B9C-446D-B0D3-871CFB394AE7}" presName="bgRect" presStyleLbl="bgShp" presStyleIdx="1" presStyleCnt="3"/>
      <dgm:spPr/>
    </dgm:pt>
    <dgm:pt modelId="{C7377766-814F-4001-8DEA-770E9C91EB4E}" type="pres">
      <dgm:prSet presAssocID="{4A2CBE78-3B9C-446D-B0D3-871CFB394AE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02BD15A1-E594-4AD8-9095-74CA9C538AC4}" type="pres">
      <dgm:prSet presAssocID="{4A2CBE78-3B9C-446D-B0D3-871CFB394AE7}" presName="spaceRect" presStyleCnt="0"/>
      <dgm:spPr/>
    </dgm:pt>
    <dgm:pt modelId="{B4264A96-63B7-4B42-B2FE-05C6749E546C}" type="pres">
      <dgm:prSet presAssocID="{4A2CBE78-3B9C-446D-B0D3-871CFB394AE7}" presName="parTx" presStyleLbl="revTx" presStyleIdx="1" presStyleCnt="3">
        <dgm:presLayoutVars>
          <dgm:chMax val="0"/>
          <dgm:chPref val="0"/>
        </dgm:presLayoutVars>
      </dgm:prSet>
      <dgm:spPr/>
    </dgm:pt>
    <dgm:pt modelId="{A9AACFEE-E03F-4871-8ECF-DCDA2E477255}" type="pres">
      <dgm:prSet presAssocID="{948378F2-6F9F-4CC3-B63F-73C307B36276}" presName="sibTrans" presStyleCnt="0"/>
      <dgm:spPr/>
    </dgm:pt>
    <dgm:pt modelId="{27CEF5B5-EBF4-430C-BC24-B5C44F222189}" type="pres">
      <dgm:prSet presAssocID="{CB877408-40A8-422D-80BF-15D0B834C7CC}" presName="compNode" presStyleCnt="0"/>
      <dgm:spPr/>
    </dgm:pt>
    <dgm:pt modelId="{3D36476C-6951-4017-9B9A-CFD7D2A2F44B}" type="pres">
      <dgm:prSet presAssocID="{CB877408-40A8-422D-80BF-15D0B834C7CC}" presName="bgRect" presStyleLbl="bgShp" presStyleIdx="2" presStyleCnt="3"/>
      <dgm:spPr/>
    </dgm:pt>
    <dgm:pt modelId="{CE4F8CC2-2D8C-4AFE-BFD8-7BE846B6385F}" type="pres">
      <dgm:prSet presAssocID="{CB877408-40A8-422D-80BF-15D0B834C7C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8F3B0A7F-FFB5-4A3B-A179-57D8FE9A0B9F}" type="pres">
      <dgm:prSet presAssocID="{CB877408-40A8-422D-80BF-15D0B834C7CC}" presName="spaceRect" presStyleCnt="0"/>
      <dgm:spPr/>
    </dgm:pt>
    <dgm:pt modelId="{F810A666-3D4B-462A-8701-62BF95C9DEA6}" type="pres">
      <dgm:prSet presAssocID="{CB877408-40A8-422D-80BF-15D0B834C7C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216232A-5967-41F2-ABF9-7A3C4B633297}" type="presOf" srcId="{4A2CBE78-3B9C-446D-B0D3-871CFB394AE7}" destId="{B4264A96-63B7-4B42-B2FE-05C6749E546C}" srcOrd="0" destOrd="0" presId="urn:microsoft.com/office/officeart/2018/2/layout/IconVerticalSolidList"/>
    <dgm:cxn modelId="{C9B67C8A-26E4-4DA5-AC97-B15B5C3425B9}" type="presOf" srcId="{A3593B6E-C4D5-42D2-B464-C58FC11FFE0C}" destId="{A45FE68F-85DC-456A-9007-97E331A95DC1}" srcOrd="0" destOrd="0" presId="urn:microsoft.com/office/officeart/2018/2/layout/IconVerticalSolidList"/>
    <dgm:cxn modelId="{A468B59A-8A7D-40D1-8A54-0393365E6BE3}" type="presOf" srcId="{B9558638-C096-4E42-B315-AE6FFFB570EA}" destId="{CFDA11E0-99D9-4A79-A4C9-A634BCD350C5}" srcOrd="0" destOrd="0" presId="urn:microsoft.com/office/officeart/2018/2/layout/IconVerticalSolidList"/>
    <dgm:cxn modelId="{C772AC9C-62AA-41A9-95F5-200094587C26}" srcId="{A3593B6E-C4D5-42D2-B464-C58FC11FFE0C}" destId="{4A2CBE78-3B9C-446D-B0D3-871CFB394AE7}" srcOrd="1" destOrd="0" parTransId="{0A84436B-158F-4797-981B-81383EC29625}" sibTransId="{948378F2-6F9F-4CC3-B63F-73C307B36276}"/>
    <dgm:cxn modelId="{1C4B30B6-DD98-4C3A-AF48-7D98B399684F}" srcId="{A3593B6E-C4D5-42D2-B464-C58FC11FFE0C}" destId="{CB877408-40A8-422D-80BF-15D0B834C7CC}" srcOrd="2" destOrd="0" parTransId="{85B010A1-3785-42D4-9ED8-C14564E25791}" sibTransId="{F03596B5-49C2-4E72-AE00-2A6E556D2524}"/>
    <dgm:cxn modelId="{B67D92C8-BF03-4815-BAF5-3EE48054CF65}" type="presOf" srcId="{CB877408-40A8-422D-80BF-15D0B834C7CC}" destId="{F810A666-3D4B-462A-8701-62BF95C9DEA6}" srcOrd="0" destOrd="0" presId="urn:microsoft.com/office/officeart/2018/2/layout/IconVerticalSolidList"/>
    <dgm:cxn modelId="{44F9BBF5-D149-4A4F-95D6-07DED2C08F0D}" srcId="{A3593B6E-C4D5-42D2-B464-C58FC11FFE0C}" destId="{B9558638-C096-4E42-B315-AE6FFFB570EA}" srcOrd="0" destOrd="0" parTransId="{9191EAE2-88FF-427E-A64D-718C88F7B8FF}" sibTransId="{F985EDC3-48C6-4C4D-A7C7-F1AD5578D547}"/>
    <dgm:cxn modelId="{009C56A9-85A9-45D1-B3A2-9EAD676746EA}" type="presParOf" srcId="{A45FE68F-85DC-456A-9007-97E331A95DC1}" destId="{23D36620-54C8-4978-9F0F-AD5D36EE9188}" srcOrd="0" destOrd="0" presId="urn:microsoft.com/office/officeart/2018/2/layout/IconVerticalSolidList"/>
    <dgm:cxn modelId="{C9CF9DD7-E05E-4374-A173-D5EA63BD590A}" type="presParOf" srcId="{23D36620-54C8-4978-9F0F-AD5D36EE9188}" destId="{2B522F63-9D71-425F-AE49-3DFF7CE0FA88}" srcOrd="0" destOrd="0" presId="urn:microsoft.com/office/officeart/2018/2/layout/IconVerticalSolidList"/>
    <dgm:cxn modelId="{7524F553-47CC-40C9-952B-780A975A5742}" type="presParOf" srcId="{23D36620-54C8-4978-9F0F-AD5D36EE9188}" destId="{1E73F430-E282-46DB-9566-017E05B6C7E8}" srcOrd="1" destOrd="0" presId="urn:microsoft.com/office/officeart/2018/2/layout/IconVerticalSolidList"/>
    <dgm:cxn modelId="{2C231807-1FFB-4564-B6B2-2921100ECF97}" type="presParOf" srcId="{23D36620-54C8-4978-9F0F-AD5D36EE9188}" destId="{CD327F12-6F7A-4ED7-B337-057C040DF66B}" srcOrd="2" destOrd="0" presId="urn:microsoft.com/office/officeart/2018/2/layout/IconVerticalSolidList"/>
    <dgm:cxn modelId="{EDF3EC39-6423-41BB-839F-B507AB5D5A40}" type="presParOf" srcId="{23D36620-54C8-4978-9F0F-AD5D36EE9188}" destId="{CFDA11E0-99D9-4A79-A4C9-A634BCD350C5}" srcOrd="3" destOrd="0" presId="urn:microsoft.com/office/officeart/2018/2/layout/IconVerticalSolidList"/>
    <dgm:cxn modelId="{D79E3D7F-F103-4910-8574-79F96B332C1C}" type="presParOf" srcId="{A45FE68F-85DC-456A-9007-97E331A95DC1}" destId="{DFBE7999-2947-4152-B198-B1D51CB6C4FD}" srcOrd="1" destOrd="0" presId="urn:microsoft.com/office/officeart/2018/2/layout/IconVerticalSolidList"/>
    <dgm:cxn modelId="{DDDCAD46-1725-488E-8EB6-802BDC481DBF}" type="presParOf" srcId="{A45FE68F-85DC-456A-9007-97E331A95DC1}" destId="{C8810D01-CDC4-4B41-9901-6D8CFA747142}" srcOrd="2" destOrd="0" presId="urn:microsoft.com/office/officeart/2018/2/layout/IconVerticalSolidList"/>
    <dgm:cxn modelId="{4CEACC62-213D-4851-B8EF-157BC926DD4E}" type="presParOf" srcId="{C8810D01-CDC4-4B41-9901-6D8CFA747142}" destId="{23B607C2-76B8-4FA5-888B-51A97B23EC24}" srcOrd="0" destOrd="0" presId="urn:microsoft.com/office/officeart/2018/2/layout/IconVerticalSolidList"/>
    <dgm:cxn modelId="{3C6AA955-1831-4D47-B1CA-2BE7D136A653}" type="presParOf" srcId="{C8810D01-CDC4-4B41-9901-6D8CFA747142}" destId="{C7377766-814F-4001-8DEA-770E9C91EB4E}" srcOrd="1" destOrd="0" presId="urn:microsoft.com/office/officeart/2018/2/layout/IconVerticalSolidList"/>
    <dgm:cxn modelId="{F7EFBBA3-E603-4999-B737-B3EE7D269860}" type="presParOf" srcId="{C8810D01-CDC4-4B41-9901-6D8CFA747142}" destId="{02BD15A1-E594-4AD8-9095-74CA9C538AC4}" srcOrd="2" destOrd="0" presId="urn:microsoft.com/office/officeart/2018/2/layout/IconVerticalSolidList"/>
    <dgm:cxn modelId="{F4F68195-72D7-4340-8540-44C38BEE4043}" type="presParOf" srcId="{C8810D01-CDC4-4B41-9901-6D8CFA747142}" destId="{B4264A96-63B7-4B42-B2FE-05C6749E546C}" srcOrd="3" destOrd="0" presId="urn:microsoft.com/office/officeart/2018/2/layout/IconVerticalSolidList"/>
    <dgm:cxn modelId="{F9C828C2-4635-4535-A946-89E37ABBCFBE}" type="presParOf" srcId="{A45FE68F-85DC-456A-9007-97E331A95DC1}" destId="{A9AACFEE-E03F-4871-8ECF-DCDA2E477255}" srcOrd="3" destOrd="0" presId="urn:microsoft.com/office/officeart/2018/2/layout/IconVerticalSolidList"/>
    <dgm:cxn modelId="{B8E790C9-EC71-4A5D-BEC3-1D642A1112F3}" type="presParOf" srcId="{A45FE68F-85DC-456A-9007-97E331A95DC1}" destId="{27CEF5B5-EBF4-430C-BC24-B5C44F222189}" srcOrd="4" destOrd="0" presId="urn:microsoft.com/office/officeart/2018/2/layout/IconVerticalSolidList"/>
    <dgm:cxn modelId="{158B467A-08AC-4DDE-9FC4-A93BB1F97456}" type="presParOf" srcId="{27CEF5B5-EBF4-430C-BC24-B5C44F222189}" destId="{3D36476C-6951-4017-9B9A-CFD7D2A2F44B}" srcOrd="0" destOrd="0" presId="urn:microsoft.com/office/officeart/2018/2/layout/IconVerticalSolidList"/>
    <dgm:cxn modelId="{17490518-F701-4531-9DA8-904CCA425087}" type="presParOf" srcId="{27CEF5B5-EBF4-430C-BC24-B5C44F222189}" destId="{CE4F8CC2-2D8C-4AFE-BFD8-7BE846B6385F}" srcOrd="1" destOrd="0" presId="urn:microsoft.com/office/officeart/2018/2/layout/IconVerticalSolidList"/>
    <dgm:cxn modelId="{D2F46132-8D9E-4B5F-824F-5C5CE38C4E7F}" type="presParOf" srcId="{27CEF5B5-EBF4-430C-BC24-B5C44F222189}" destId="{8F3B0A7F-FFB5-4A3B-A179-57D8FE9A0B9F}" srcOrd="2" destOrd="0" presId="urn:microsoft.com/office/officeart/2018/2/layout/IconVerticalSolidList"/>
    <dgm:cxn modelId="{32199418-CE1D-457B-AA56-C83D6EA10388}" type="presParOf" srcId="{27CEF5B5-EBF4-430C-BC24-B5C44F222189}" destId="{F810A666-3D4B-462A-8701-62BF95C9DEA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CB49CEE-D90F-432C-823C-CD6B08C4D72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0FD90B8-4975-487D-80F6-9547FC6E277D}">
      <dgm:prSet custT="1"/>
      <dgm:spPr/>
      <dgm:t>
        <a:bodyPr/>
        <a:lstStyle/>
        <a:p>
          <a:r>
            <a:rPr lang="en-US" sz="2400" dirty="0" err="1"/>
            <a:t>Larrsen</a:t>
          </a:r>
          <a:r>
            <a:rPr lang="en-US" sz="2400" dirty="0"/>
            <a:t> (2014) – Rheumatology clinic, 100% supervised – nurses followed </a:t>
          </a:r>
          <a:r>
            <a:rPr lang="en-US" sz="2400" b="1" dirty="0"/>
            <a:t>physician-created protocols</a:t>
          </a:r>
          <a:r>
            <a:rPr lang="en-US" sz="2400" dirty="0"/>
            <a:t> to manage stable patients on rheumatoid medications</a:t>
          </a:r>
        </a:p>
      </dgm:t>
    </dgm:pt>
    <dgm:pt modelId="{54B6BFCD-6F39-4051-AF56-EE7EE1E8D6C8}" type="parTrans" cxnId="{EADAB705-9CBC-4D79-9A07-283B782B4119}">
      <dgm:prSet/>
      <dgm:spPr/>
      <dgm:t>
        <a:bodyPr/>
        <a:lstStyle/>
        <a:p>
          <a:endParaRPr lang="en-US"/>
        </a:p>
      </dgm:t>
    </dgm:pt>
    <dgm:pt modelId="{EB1F7FB9-B99B-4722-9331-52A399BFF127}" type="sibTrans" cxnId="{EADAB705-9CBC-4D79-9A07-283B782B4119}">
      <dgm:prSet/>
      <dgm:spPr/>
      <dgm:t>
        <a:bodyPr/>
        <a:lstStyle/>
        <a:p>
          <a:endParaRPr lang="en-US"/>
        </a:p>
      </dgm:t>
    </dgm:pt>
    <dgm:pt modelId="{4E31408F-14A7-4D4A-95BF-2BE655C84FC1}">
      <dgm:prSet custT="1"/>
      <dgm:spPr/>
      <dgm:t>
        <a:bodyPr/>
        <a:lstStyle/>
        <a:p>
          <a:r>
            <a:rPr lang="en-US" sz="2400" dirty="0"/>
            <a:t>Chan (2012) – GI clinic, 100% supervised – nurses provided follow up visits for patients with mild dyspepsia (upset stomach) after endoscopy.  Excluded high-risk patients</a:t>
          </a:r>
        </a:p>
      </dgm:t>
    </dgm:pt>
    <dgm:pt modelId="{CB0A3411-E9B3-478A-95C8-F7457B60C625}" type="parTrans" cxnId="{738B4687-248B-4FDE-B49F-EFED01365C70}">
      <dgm:prSet/>
      <dgm:spPr/>
      <dgm:t>
        <a:bodyPr/>
        <a:lstStyle/>
        <a:p>
          <a:endParaRPr lang="en-US"/>
        </a:p>
      </dgm:t>
    </dgm:pt>
    <dgm:pt modelId="{3C3637B7-834B-4927-B946-17307EC62EDA}" type="sibTrans" cxnId="{738B4687-248B-4FDE-B49F-EFED01365C70}">
      <dgm:prSet/>
      <dgm:spPr/>
      <dgm:t>
        <a:bodyPr/>
        <a:lstStyle/>
        <a:p>
          <a:endParaRPr lang="en-US"/>
        </a:p>
      </dgm:t>
    </dgm:pt>
    <dgm:pt modelId="{3E8A5F7C-2182-444C-B9E9-FAD76D1FF012}" type="pres">
      <dgm:prSet presAssocID="{1CB49CEE-D90F-432C-823C-CD6B08C4D722}" presName="root" presStyleCnt="0">
        <dgm:presLayoutVars>
          <dgm:dir/>
          <dgm:resizeHandles val="exact"/>
        </dgm:presLayoutVars>
      </dgm:prSet>
      <dgm:spPr/>
    </dgm:pt>
    <dgm:pt modelId="{3A62CCDB-FB12-43EC-8056-99983D088D5A}" type="pres">
      <dgm:prSet presAssocID="{40FD90B8-4975-487D-80F6-9547FC6E277D}" presName="compNode" presStyleCnt="0"/>
      <dgm:spPr/>
    </dgm:pt>
    <dgm:pt modelId="{8BD54744-0EB5-4983-8348-93F053FEA150}" type="pres">
      <dgm:prSet presAssocID="{40FD90B8-4975-487D-80F6-9547FC6E277D}" presName="bgRect" presStyleLbl="bgShp" presStyleIdx="0" presStyleCnt="2" custScaleY="196032"/>
      <dgm:spPr/>
    </dgm:pt>
    <dgm:pt modelId="{B675DA78-E92E-4547-BFFD-87918A0E589E}" type="pres">
      <dgm:prSet presAssocID="{40FD90B8-4975-487D-80F6-9547FC6E277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1B676649-1D63-4983-BAAC-448D56F5CB5A}" type="pres">
      <dgm:prSet presAssocID="{40FD90B8-4975-487D-80F6-9547FC6E277D}" presName="spaceRect" presStyleCnt="0"/>
      <dgm:spPr/>
    </dgm:pt>
    <dgm:pt modelId="{B2ECED29-D893-4A1D-BD16-36B075E92EEE}" type="pres">
      <dgm:prSet presAssocID="{40FD90B8-4975-487D-80F6-9547FC6E277D}" presName="parTx" presStyleLbl="revTx" presStyleIdx="0" presStyleCnt="2" custScaleY="151169" custLinFactNeighborX="-1056" custLinFactNeighborY="-18650">
        <dgm:presLayoutVars>
          <dgm:chMax val="0"/>
          <dgm:chPref val="0"/>
        </dgm:presLayoutVars>
      </dgm:prSet>
      <dgm:spPr/>
    </dgm:pt>
    <dgm:pt modelId="{A294A18F-1A12-4E53-B739-E361F8FA5DDD}" type="pres">
      <dgm:prSet presAssocID="{EB1F7FB9-B99B-4722-9331-52A399BFF127}" presName="sibTrans" presStyleCnt="0"/>
      <dgm:spPr/>
    </dgm:pt>
    <dgm:pt modelId="{6B1B15AC-161A-4E25-A8EC-6FB5C022DDB2}" type="pres">
      <dgm:prSet presAssocID="{4E31408F-14A7-4D4A-95BF-2BE655C84FC1}" presName="compNode" presStyleCnt="0"/>
      <dgm:spPr/>
    </dgm:pt>
    <dgm:pt modelId="{F3469006-101F-4F84-B4A9-36D7F7B1A469}" type="pres">
      <dgm:prSet presAssocID="{4E31408F-14A7-4D4A-95BF-2BE655C84FC1}" presName="bgRect" presStyleLbl="bgShp" presStyleIdx="1" presStyleCnt="2" custScaleY="144597" custLinFactNeighborX="-1240" custLinFactNeighborY="-20038"/>
      <dgm:spPr/>
    </dgm:pt>
    <dgm:pt modelId="{7CF2EB10-3A14-408A-8530-EA410E89C8A8}" type="pres">
      <dgm:prSet presAssocID="{4E31408F-14A7-4D4A-95BF-2BE655C84FC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93DE391D-92F3-4EF4-BB2C-D53B2169C4E0}" type="pres">
      <dgm:prSet presAssocID="{4E31408F-14A7-4D4A-95BF-2BE655C84FC1}" presName="spaceRect" presStyleCnt="0"/>
      <dgm:spPr/>
    </dgm:pt>
    <dgm:pt modelId="{68BD8781-8FB9-4474-8991-D1E6111C5940}" type="pres">
      <dgm:prSet presAssocID="{4E31408F-14A7-4D4A-95BF-2BE655C84FC1}" presName="parTx" presStyleLbl="revTx" presStyleIdx="1" presStyleCnt="2" custLinFactNeighborX="-1898" custLinFactNeighborY="-26448">
        <dgm:presLayoutVars>
          <dgm:chMax val="0"/>
          <dgm:chPref val="0"/>
        </dgm:presLayoutVars>
      </dgm:prSet>
      <dgm:spPr/>
    </dgm:pt>
  </dgm:ptLst>
  <dgm:cxnLst>
    <dgm:cxn modelId="{EADAB705-9CBC-4D79-9A07-283B782B4119}" srcId="{1CB49CEE-D90F-432C-823C-CD6B08C4D722}" destId="{40FD90B8-4975-487D-80F6-9547FC6E277D}" srcOrd="0" destOrd="0" parTransId="{54B6BFCD-6F39-4051-AF56-EE7EE1E8D6C8}" sibTransId="{EB1F7FB9-B99B-4722-9331-52A399BFF127}"/>
    <dgm:cxn modelId="{D0FC5A6A-0E25-47A3-8515-9365EB4AA6A4}" type="presOf" srcId="{40FD90B8-4975-487D-80F6-9547FC6E277D}" destId="{B2ECED29-D893-4A1D-BD16-36B075E92EEE}" srcOrd="0" destOrd="0" presId="urn:microsoft.com/office/officeart/2018/2/layout/IconVerticalSolidList"/>
    <dgm:cxn modelId="{D11BA76C-A294-43B0-BFA7-F7C0C5C8D1E9}" type="presOf" srcId="{1CB49CEE-D90F-432C-823C-CD6B08C4D722}" destId="{3E8A5F7C-2182-444C-B9E9-FAD76D1FF012}" srcOrd="0" destOrd="0" presId="urn:microsoft.com/office/officeart/2018/2/layout/IconVerticalSolidList"/>
    <dgm:cxn modelId="{AC94457F-FC28-417A-990F-68385CAE3988}" type="presOf" srcId="{4E31408F-14A7-4D4A-95BF-2BE655C84FC1}" destId="{68BD8781-8FB9-4474-8991-D1E6111C5940}" srcOrd="0" destOrd="0" presId="urn:microsoft.com/office/officeart/2018/2/layout/IconVerticalSolidList"/>
    <dgm:cxn modelId="{738B4687-248B-4FDE-B49F-EFED01365C70}" srcId="{1CB49CEE-D90F-432C-823C-CD6B08C4D722}" destId="{4E31408F-14A7-4D4A-95BF-2BE655C84FC1}" srcOrd="1" destOrd="0" parTransId="{CB0A3411-E9B3-478A-95C8-F7457B60C625}" sibTransId="{3C3637B7-834B-4927-B946-17307EC62EDA}"/>
    <dgm:cxn modelId="{8D5EC5C0-390E-43AE-88D3-31083453DEF9}" type="presParOf" srcId="{3E8A5F7C-2182-444C-B9E9-FAD76D1FF012}" destId="{3A62CCDB-FB12-43EC-8056-99983D088D5A}" srcOrd="0" destOrd="0" presId="urn:microsoft.com/office/officeart/2018/2/layout/IconVerticalSolidList"/>
    <dgm:cxn modelId="{3427AF34-64D6-4D13-BB43-9A9CBA0E65FD}" type="presParOf" srcId="{3A62CCDB-FB12-43EC-8056-99983D088D5A}" destId="{8BD54744-0EB5-4983-8348-93F053FEA150}" srcOrd="0" destOrd="0" presId="urn:microsoft.com/office/officeart/2018/2/layout/IconVerticalSolidList"/>
    <dgm:cxn modelId="{9C0F822F-AE0D-4697-9EC3-577746C1EFC9}" type="presParOf" srcId="{3A62CCDB-FB12-43EC-8056-99983D088D5A}" destId="{B675DA78-E92E-4547-BFFD-87918A0E589E}" srcOrd="1" destOrd="0" presId="urn:microsoft.com/office/officeart/2018/2/layout/IconVerticalSolidList"/>
    <dgm:cxn modelId="{3592F962-6570-4605-B3E6-437BD9AF32E1}" type="presParOf" srcId="{3A62CCDB-FB12-43EC-8056-99983D088D5A}" destId="{1B676649-1D63-4983-BAAC-448D56F5CB5A}" srcOrd="2" destOrd="0" presId="urn:microsoft.com/office/officeart/2018/2/layout/IconVerticalSolidList"/>
    <dgm:cxn modelId="{30A522F3-7E9B-454A-9258-B9D8915BECD9}" type="presParOf" srcId="{3A62CCDB-FB12-43EC-8056-99983D088D5A}" destId="{B2ECED29-D893-4A1D-BD16-36B075E92EEE}" srcOrd="3" destOrd="0" presId="urn:microsoft.com/office/officeart/2018/2/layout/IconVerticalSolidList"/>
    <dgm:cxn modelId="{918ACDEF-DCF0-4E64-8B47-369AB99FFE94}" type="presParOf" srcId="{3E8A5F7C-2182-444C-B9E9-FAD76D1FF012}" destId="{A294A18F-1A12-4E53-B739-E361F8FA5DDD}" srcOrd="1" destOrd="0" presId="urn:microsoft.com/office/officeart/2018/2/layout/IconVerticalSolidList"/>
    <dgm:cxn modelId="{34883655-9D98-489C-BFC1-9FD146335347}" type="presParOf" srcId="{3E8A5F7C-2182-444C-B9E9-FAD76D1FF012}" destId="{6B1B15AC-161A-4E25-A8EC-6FB5C022DDB2}" srcOrd="2" destOrd="0" presId="urn:microsoft.com/office/officeart/2018/2/layout/IconVerticalSolidList"/>
    <dgm:cxn modelId="{0AE6D651-0F4E-4004-A9CD-BB2654744262}" type="presParOf" srcId="{6B1B15AC-161A-4E25-A8EC-6FB5C022DDB2}" destId="{F3469006-101F-4F84-B4A9-36D7F7B1A469}" srcOrd="0" destOrd="0" presId="urn:microsoft.com/office/officeart/2018/2/layout/IconVerticalSolidList"/>
    <dgm:cxn modelId="{7F886193-6792-4C2B-BD32-A6E211443D08}" type="presParOf" srcId="{6B1B15AC-161A-4E25-A8EC-6FB5C022DDB2}" destId="{7CF2EB10-3A14-408A-8530-EA410E89C8A8}" srcOrd="1" destOrd="0" presId="urn:microsoft.com/office/officeart/2018/2/layout/IconVerticalSolidList"/>
    <dgm:cxn modelId="{19AF5247-B03A-48F8-A286-D8E13143B287}" type="presParOf" srcId="{6B1B15AC-161A-4E25-A8EC-6FB5C022DDB2}" destId="{93DE391D-92F3-4EF4-BB2C-D53B2169C4E0}" srcOrd="2" destOrd="0" presId="urn:microsoft.com/office/officeart/2018/2/layout/IconVerticalSolidList"/>
    <dgm:cxn modelId="{D3698B58-A3DB-41D5-A92E-09B1B39B2966}" type="presParOf" srcId="{6B1B15AC-161A-4E25-A8EC-6FB5C022DDB2}" destId="{68BD8781-8FB9-4474-8991-D1E6111C594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001153D-C64E-4A48-9A09-23C44DB10A7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69B898F-6FE8-4882-9453-045B586CD1B3}">
      <dgm:prSet/>
      <dgm:spPr/>
      <dgm:t>
        <a:bodyPr/>
        <a:lstStyle/>
        <a:p>
          <a:r>
            <a:rPr lang="en-US" dirty="0" err="1"/>
            <a:t>Voogdt</a:t>
          </a:r>
          <a:r>
            <a:rPr lang="en-US" dirty="0"/>
            <a:t>‐Pruis (2010) Evaluated patients at risk for heart disease. 100% supervised, high-risk patients excluded. - NPs reduced risk factors when following </a:t>
          </a:r>
          <a:r>
            <a:rPr lang="en-US" b="1" dirty="0"/>
            <a:t>physician-created protocols</a:t>
          </a:r>
        </a:p>
      </dgm:t>
    </dgm:pt>
    <dgm:pt modelId="{A0F539A7-2C20-412D-B55F-E66872FD8E5E}" type="parTrans" cxnId="{74340400-E571-4D7E-8E0D-748E7F7174F2}">
      <dgm:prSet/>
      <dgm:spPr/>
      <dgm:t>
        <a:bodyPr/>
        <a:lstStyle/>
        <a:p>
          <a:endParaRPr lang="en-US"/>
        </a:p>
      </dgm:t>
    </dgm:pt>
    <dgm:pt modelId="{5674B729-9F41-4AA2-8BEC-2D07579FEA0B}" type="sibTrans" cxnId="{74340400-E571-4D7E-8E0D-748E7F7174F2}">
      <dgm:prSet/>
      <dgm:spPr/>
      <dgm:t>
        <a:bodyPr/>
        <a:lstStyle/>
        <a:p>
          <a:endParaRPr lang="en-US"/>
        </a:p>
      </dgm:t>
    </dgm:pt>
    <dgm:pt modelId="{91A9CBA9-C540-4215-B344-03B5963F4588}">
      <dgm:prSet/>
      <dgm:spPr/>
      <dgm:t>
        <a:bodyPr/>
        <a:lstStyle/>
        <a:p>
          <a:r>
            <a:rPr lang="en-US" dirty="0"/>
            <a:t>Dierick‐van Daele (2009) – “first contact primary care.” </a:t>
          </a:r>
        </a:p>
        <a:p>
          <a:r>
            <a:rPr lang="en-US" b="1" dirty="0"/>
            <a:t>Conclusion: Inadequately powered to determine safety of NPs</a:t>
          </a:r>
          <a:endParaRPr lang="en-US" dirty="0"/>
        </a:p>
      </dgm:t>
    </dgm:pt>
    <dgm:pt modelId="{A9F1E6FA-82CD-4F1D-B151-E4CD7EABB7FE}" type="parTrans" cxnId="{74851099-7314-4277-9E95-4C1CD1B56DAB}">
      <dgm:prSet/>
      <dgm:spPr/>
      <dgm:t>
        <a:bodyPr/>
        <a:lstStyle/>
        <a:p>
          <a:endParaRPr lang="en-US"/>
        </a:p>
      </dgm:t>
    </dgm:pt>
    <dgm:pt modelId="{70E8EB4C-EC07-490F-BCB5-347075B33292}" type="sibTrans" cxnId="{74851099-7314-4277-9E95-4C1CD1B56DAB}">
      <dgm:prSet/>
      <dgm:spPr/>
      <dgm:t>
        <a:bodyPr/>
        <a:lstStyle/>
        <a:p>
          <a:endParaRPr lang="en-US"/>
        </a:p>
      </dgm:t>
    </dgm:pt>
    <dgm:pt modelId="{0B92A050-11F4-41AB-97DB-B48DB86DAC0B}">
      <dgm:prSet/>
      <dgm:spPr/>
      <dgm:t>
        <a:bodyPr/>
        <a:lstStyle/>
        <a:p>
          <a:r>
            <a:rPr lang="en-US" dirty="0" err="1"/>
            <a:t>Houweling</a:t>
          </a:r>
          <a:r>
            <a:rPr lang="en-US" dirty="0"/>
            <a:t> (2011) – Non-insulin requiring DM2, 100% supervised</a:t>
          </a:r>
          <a:r>
            <a:rPr lang="en-US" b="1" dirty="0"/>
            <a:t>. </a:t>
          </a:r>
          <a:r>
            <a:rPr lang="en-US" dirty="0"/>
            <a:t>Patients initially evaluated by physicians, those thought to be too ill were not seen by nurses. </a:t>
          </a:r>
        </a:p>
        <a:p>
          <a:r>
            <a:rPr lang="en-US" b="1" dirty="0"/>
            <a:t>CONCLUSION:  Inadequate patient sample to assess quality of care</a:t>
          </a:r>
          <a:r>
            <a:rPr lang="en-US" dirty="0"/>
            <a:t>.  </a:t>
          </a:r>
        </a:p>
      </dgm:t>
    </dgm:pt>
    <dgm:pt modelId="{0042A642-C560-45CD-A6D6-245983566D28}" type="parTrans" cxnId="{59618963-E4FB-4724-8FD6-3DA2A2556670}">
      <dgm:prSet/>
      <dgm:spPr/>
      <dgm:t>
        <a:bodyPr/>
        <a:lstStyle/>
        <a:p>
          <a:endParaRPr lang="en-US"/>
        </a:p>
      </dgm:t>
    </dgm:pt>
    <dgm:pt modelId="{DF4D1E58-CE2B-405E-ADF3-4BBFA88F86AB}" type="sibTrans" cxnId="{59618963-E4FB-4724-8FD6-3DA2A2556670}">
      <dgm:prSet/>
      <dgm:spPr/>
      <dgm:t>
        <a:bodyPr/>
        <a:lstStyle/>
        <a:p>
          <a:endParaRPr lang="en-US"/>
        </a:p>
      </dgm:t>
    </dgm:pt>
    <dgm:pt modelId="{6D799C5E-FDC2-4970-B4EB-2F852C66B060}" type="pres">
      <dgm:prSet presAssocID="{A001153D-C64E-4A48-9A09-23C44DB10A76}" presName="root" presStyleCnt="0">
        <dgm:presLayoutVars>
          <dgm:dir/>
          <dgm:resizeHandles val="exact"/>
        </dgm:presLayoutVars>
      </dgm:prSet>
      <dgm:spPr/>
    </dgm:pt>
    <dgm:pt modelId="{A21E0C4F-9F65-4F2B-BF88-B40275ACA5A3}" type="pres">
      <dgm:prSet presAssocID="{469B898F-6FE8-4882-9453-045B586CD1B3}" presName="compNode" presStyleCnt="0"/>
      <dgm:spPr/>
    </dgm:pt>
    <dgm:pt modelId="{A4287B5A-ADC4-4682-9C87-31C44EB6D71E}" type="pres">
      <dgm:prSet presAssocID="{469B898F-6FE8-4882-9453-045B586CD1B3}" presName="bgRect" presStyleLbl="bgShp" presStyleIdx="0" presStyleCnt="3"/>
      <dgm:spPr/>
    </dgm:pt>
    <dgm:pt modelId="{555D8AFD-8CCF-43DE-AEBB-EF763955567B}" type="pres">
      <dgm:prSet presAssocID="{469B898F-6FE8-4882-9453-045B586CD1B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Organ"/>
        </a:ext>
      </dgm:extLst>
    </dgm:pt>
    <dgm:pt modelId="{FAF6333B-06D8-4E40-B5A2-6024828DE219}" type="pres">
      <dgm:prSet presAssocID="{469B898F-6FE8-4882-9453-045B586CD1B3}" presName="spaceRect" presStyleCnt="0"/>
      <dgm:spPr/>
    </dgm:pt>
    <dgm:pt modelId="{90308D1D-7DF5-4350-AEDC-3D2889BEABD7}" type="pres">
      <dgm:prSet presAssocID="{469B898F-6FE8-4882-9453-045B586CD1B3}" presName="parTx" presStyleLbl="revTx" presStyleIdx="0" presStyleCnt="3" custLinFactNeighborX="-1669">
        <dgm:presLayoutVars>
          <dgm:chMax val="0"/>
          <dgm:chPref val="0"/>
        </dgm:presLayoutVars>
      </dgm:prSet>
      <dgm:spPr/>
    </dgm:pt>
    <dgm:pt modelId="{CC4F23F1-F556-44A4-AE11-C012803DDE8E}" type="pres">
      <dgm:prSet presAssocID="{5674B729-9F41-4AA2-8BEC-2D07579FEA0B}" presName="sibTrans" presStyleCnt="0"/>
      <dgm:spPr/>
    </dgm:pt>
    <dgm:pt modelId="{F30F4B7D-837B-4AA7-8944-130F2E02409F}" type="pres">
      <dgm:prSet presAssocID="{91A9CBA9-C540-4215-B344-03B5963F4588}" presName="compNode" presStyleCnt="0"/>
      <dgm:spPr/>
    </dgm:pt>
    <dgm:pt modelId="{66111F93-5F25-456E-955E-F6E2D9936CEB}" type="pres">
      <dgm:prSet presAssocID="{91A9CBA9-C540-4215-B344-03B5963F4588}" presName="bgRect" presStyleLbl="bgShp" presStyleIdx="1" presStyleCnt="3"/>
      <dgm:spPr/>
    </dgm:pt>
    <dgm:pt modelId="{9F73F15B-56A9-4E11-8067-C4AD824E6355}" type="pres">
      <dgm:prSet presAssocID="{91A9CBA9-C540-4215-B344-03B5963F458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D6DFE90A-52BC-41CC-BBF5-9581829BA85D}" type="pres">
      <dgm:prSet presAssocID="{91A9CBA9-C540-4215-B344-03B5963F4588}" presName="spaceRect" presStyleCnt="0"/>
      <dgm:spPr/>
    </dgm:pt>
    <dgm:pt modelId="{C19E1D2E-1389-4B37-81B2-6861E20D8E01}" type="pres">
      <dgm:prSet presAssocID="{91A9CBA9-C540-4215-B344-03B5963F4588}" presName="parTx" presStyleLbl="revTx" presStyleIdx="1" presStyleCnt="3">
        <dgm:presLayoutVars>
          <dgm:chMax val="0"/>
          <dgm:chPref val="0"/>
        </dgm:presLayoutVars>
      </dgm:prSet>
      <dgm:spPr/>
    </dgm:pt>
    <dgm:pt modelId="{7544CAD0-0BC1-4745-9902-6DD09AA69A58}" type="pres">
      <dgm:prSet presAssocID="{70E8EB4C-EC07-490F-BCB5-347075B33292}" presName="sibTrans" presStyleCnt="0"/>
      <dgm:spPr/>
    </dgm:pt>
    <dgm:pt modelId="{866BB980-F2C6-4F95-8097-2E0382DFC8B7}" type="pres">
      <dgm:prSet presAssocID="{0B92A050-11F4-41AB-97DB-B48DB86DAC0B}" presName="compNode" presStyleCnt="0"/>
      <dgm:spPr/>
    </dgm:pt>
    <dgm:pt modelId="{2B286E6B-66E4-4B52-9C1D-480A90B58F96}" type="pres">
      <dgm:prSet presAssocID="{0B92A050-11F4-41AB-97DB-B48DB86DAC0B}" presName="bgRect" presStyleLbl="bgShp" presStyleIdx="2" presStyleCnt="3"/>
      <dgm:spPr/>
    </dgm:pt>
    <dgm:pt modelId="{2AF9E899-51D7-4F3A-A733-05C226DDC42B}" type="pres">
      <dgm:prSet presAssocID="{0B92A050-11F4-41AB-97DB-B48DB86DAC0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767B7EBB-177B-4C8B-A1F1-9178EDCC1B0F}" type="pres">
      <dgm:prSet presAssocID="{0B92A050-11F4-41AB-97DB-B48DB86DAC0B}" presName="spaceRect" presStyleCnt="0"/>
      <dgm:spPr/>
    </dgm:pt>
    <dgm:pt modelId="{32085F2E-685B-439C-B49C-A105B8BFBFA0}" type="pres">
      <dgm:prSet presAssocID="{0B92A050-11F4-41AB-97DB-B48DB86DAC0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4340400-E571-4D7E-8E0D-748E7F7174F2}" srcId="{A001153D-C64E-4A48-9A09-23C44DB10A76}" destId="{469B898F-6FE8-4882-9453-045B586CD1B3}" srcOrd="0" destOrd="0" parTransId="{A0F539A7-2C20-412D-B55F-E66872FD8E5E}" sibTransId="{5674B729-9F41-4AA2-8BEC-2D07579FEA0B}"/>
    <dgm:cxn modelId="{59618963-E4FB-4724-8FD6-3DA2A2556670}" srcId="{A001153D-C64E-4A48-9A09-23C44DB10A76}" destId="{0B92A050-11F4-41AB-97DB-B48DB86DAC0B}" srcOrd="2" destOrd="0" parTransId="{0042A642-C560-45CD-A6D6-245983566D28}" sibTransId="{DF4D1E58-CE2B-405E-ADF3-4BBFA88F86AB}"/>
    <dgm:cxn modelId="{C13E3556-648A-4D1F-A39C-90F628D764A1}" type="presOf" srcId="{469B898F-6FE8-4882-9453-045B586CD1B3}" destId="{90308D1D-7DF5-4350-AEDC-3D2889BEABD7}" srcOrd="0" destOrd="0" presId="urn:microsoft.com/office/officeart/2018/2/layout/IconVerticalSolidList"/>
    <dgm:cxn modelId="{CB000657-6F84-4304-9CFC-3F1A8BF05287}" type="presOf" srcId="{91A9CBA9-C540-4215-B344-03B5963F4588}" destId="{C19E1D2E-1389-4B37-81B2-6861E20D8E01}" srcOrd="0" destOrd="0" presId="urn:microsoft.com/office/officeart/2018/2/layout/IconVerticalSolidList"/>
    <dgm:cxn modelId="{75DD6477-05E0-475B-BD7A-B6AA37C60FEF}" type="presOf" srcId="{A001153D-C64E-4A48-9A09-23C44DB10A76}" destId="{6D799C5E-FDC2-4970-B4EB-2F852C66B060}" srcOrd="0" destOrd="0" presId="urn:microsoft.com/office/officeart/2018/2/layout/IconVerticalSolidList"/>
    <dgm:cxn modelId="{74851099-7314-4277-9E95-4C1CD1B56DAB}" srcId="{A001153D-C64E-4A48-9A09-23C44DB10A76}" destId="{91A9CBA9-C540-4215-B344-03B5963F4588}" srcOrd="1" destOrd="0" parTransId="{A9F1E6FA-82CD-4F1D-B151-E4CD7EABB7FE}" sibTransId="{70E8EB4C-EC07-490F-BCB5-347075B33292}"/>
    <dgm:cxn modelId="{8EE4F3BF-C530-4055-9801-2364F147617C}" type="presOf" srcId="{0B92A050-11F4-41AB-97DB-B48DB86DAC0B}" destId="{32085F2E-685B-439C-B49C-A105B8BFBFA0}" srcOrd="0" destOrd="0" presId="urn:microsoft.com/office/officeart/2018/2/layout/IconVerticalSolidList"/>
    <dgm:cxn modelId="{F8E6C706-C992-4550-B699-B50B18D973EB}" type="presParOf" srcId="{6D799C5E-FDC2-4970-B4EB-2F852C66B060}" destId="{A21E0C4F-9F65-4F2B-BF88-B40275ACA5A3}" srcOrd="0" destOrd="0" presId="urn:microsoft.com/office/officeart/2018/2/layout/IconVerticalSolidList"/>
    <dgm:cxn modelId="{7BE5D4FB-D299-4627-91E7-E1A01FCC6E18}" type="presParOf" srcId="{A21E0C4F-9F65-4F2B-BF88-B40275ACA5A3}" destId="{A4287B5A-ADC4-4682-9C87-31C44EB6D71E}" srcOrd="0" destOrd="0" presId="urn:microsoft.com/office/officeart/2018/2/layout/IconVerticalSolidList"/>
    <dgm:cxn modelId="{806EC05F-3B98-4129-B928-C21592E10547}" type="presParOf" srcId="{A21E0C4F-9F65-4F2B-BF88-B40275ACA5A3}" destId="{555D8AFD-8CCF-43DE-AEBB-EF763955567B}" srcOrd="1" destOrd="0" presId="urn:microsoft.com/office/officeart/2018/2/layout/IconVerticalSolidList"/>
    <dgm:cxn modelId="{680AED12-8DC6-41C7-9FBE-E52AAD6CDB8B}" type="presParOf" srcId="{A21E0C4F-9F65-4F2B-BF88-B40275ACA5A3}" destId="{FAF6333B-06D8-4E40-B5A2-6024828DE219}" srcOrd="2" destOrd="0" presId="urn:microsoft.com/office/officeart/2018/2/layout/IconVerticalSolidList"/>
    <dgm:cxn modelId="{A3C777D5-C97E-43DA-8E76-599032995740}" type="presParOf" srcId="{A21E0C4F-9F65-4F2B-BF88-B40275ACA5A3}" destId="{90308D1D-7DF5-4350-AEDC-3D2889BEABD7}" srcOrd="3" destOrd="0" presId="urn:microsoft.com/office/officeart/2018/2/layout/IconVerticalSolidList"/>
    <dgm:cxn modelId="{D9C99B85-E24F-40F2-848B-276E14CE3843}" type="presParOf" srcId="{6D799C5E-FDC2-4970-B4EB-2F852C66B060}" destId="{CC4F23F1-F556-44A4-AE11-C012803DDE8E}" srcOrd="1" destOrd="0" presId="urn:microsoft.com/office/officeart/2018/2/layout/IconVerticalSolidList"/>
    <dgm:cxn modelId="{76C134E4-979B-475E-AFE2-DA6634D62B66}" type="presParOf" srcId="{6D799C5E-FDC2-4970-B4EB-2F852C66B060}" destId="{F30F4B7D-837B-4AA7-8944-130F2E02409F}" srcOrd="2" destOrd="0" presId="urn:microsoft.com/office/officeart/2018/2/layout/IconVerticalSolidList"/>
    <dgm:cxn modelId="{B5D22BC0-6C20-4884-8A17-DFA2453A9C22}" type="presParOf" srcId="{F30F4B7D-837B-4AA7-8944-130F2E02409F}" destId="{66111F93-5F25-456E-955E-F6E2D9936CEB}" srcOrd="0" destOrd="0" presId="urn:microsoft.com/office/officeart/2018/2/layout/IconVerticalSolidList"/>
    <dgm:cxn modelId="{40A54F7F-34C0-4DED-9185-41EA3FE621E6}" type="presParOf" srcId="{F30F4B7D-837B-4AA7-8944-130F2E02409F}" destId="{9F73F15B-56A9-4E11-8067-C4AD824E6355}" srcOrd="1" destOrd="0" presId="urn:microsoft.com/office/officeart/2018/2/layout/IconVerticalSolidList"/>
    <dgm:cxn modelId="{75543903-1E8C-4267-94D8-1EB918730306}" type="presParOf" srcId="{F30F4B7D-837B-4AA7-8944-130F2E02409F}" destId="{D6DFE90A-52BC-41CC-BBF5-9581829BA85D}" srcOrd="2" destOrd="0" presId="urn:microsoft.com/office/officeart/2018/2/layout/IconVerticalSolidList"/>
    <dgm:cxn modelId="{5049C5E3-AB30-4F31-BBE5-CB6D09ED3835}" type="presParOf" srcId="{F30F4B7D-837B-4AA7-8944-130F2E02409F}" destId="{C19E1D2E-1389-4B37-81B2-6861E20D8E01}" srcOrd="3" destOrd="0" presId="urn:microsoft.com/office/officeart/2018/2/layout/IconVerticalSolidList"/>
    <dgm:cxn modelId="{00B12496-4CA1-4AAE-8EB3-8448CD40756D}" type="presParOf" srcId="{6D799C5E-FDC2-4970-B4EB-2F852C66B060}" destId="{7544CAD0-0BC1-4745-9902-6DD09AA69A58}" srcOrd="3" destOrd="0" presId="urn:microsoft.com/office/officeart/2018/2/layout/IconVerticalSolidList"/>
    <dgm:cxn modelId="{5177AC31-547E-4B1E-9FB2-C3226776DC64}" type="presParOf" srcId="{6D799C5E-FDC2-4970-B4EB-2F852C66B060}" destId="{866BB980-F2C6-4F95-8097-2E0382DFC8B7}" srcOrd="4" destOrd="0" presId="urn:microsoft.com/office/officeart/2018/2/layout/IconVerticalSolidList"/>
    <dgm:cxn modelId="{A2A4023D-4407-4A94-842A-C4EE593F7F2C}" type="presParOf" srcId="{866BB980-F2C6-4F95-8097-2E0382DFC8B7}" destId="{2B286E6B-66E4-4B52-9C1D-480A90B58F96}" srcOrd="0" destOrd="0" presId="urn:microsoft.com/office/officeart/2018/2/layout/IconVerticalSolidList"/>
    <dgm:cxn modelId="{9B95B3A1-D2DA-4CCB-9D82-839132220B9E}" type="presParOf" srcId="{866BB980-F2C6-4F95-8097-2E0382DFC8B7}" destId="{2AF9E899-51D7-4F3A-A733-05C226DDC42B}" srcOrd="1" destOrd="0" presId="urn:microsoft.com/office/officeart/2018/2/layout/IconVerticalSolidList"/>
    <dgm:cxn modelId="{EF86F659-356C-4CD7-A557-8709F8739438}" type="presParOf" srcId="{866BB980-F2C6-4F95-8097-2E0382DFC8B7}" destId="{767B7EBB-177B-4C8B-A1F1-9178EDCC1B0F}" srcOrd="2" destOrd="0" presId="urn:microsoft.com/office/officeart/2018/2/layout/IconVerticalSolidList"/>
    <dgm:cxn modelId="{180FB73F-2637-49FD-8681-CECF47BBDA29}" type="presParOf" srcId="{866BB980-F2C6-4F95-8097-2E0382DFC8B7}" destId="{32085F2E-685B-439C-B49C-A105B8BFBFA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7C586DB-7240-4893-A3CB-CE05989C0EA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CD37959-83AB-46C6-847C-273E864E2079}">
      <dgm:prSet/>
      <dgm:spPr/>
      <dgm:t>
        <a:bodyPr/>
        <a:lstStyle/>
        <a:p>
          <a:r>
            <a:rPr lang="en-US" dirty="0"/>
            <a:t>South Carolina patients deserve high-quality, cost-effective medical care</a:t>
          </a:r>
        </a:p>
      </dgm:t>
    </dgm:pt>
    <dgm:pt modelId="{7FCEFBF8-5AED-40FC-A52F-45A24E36F5CB}" type="parTrans" cxnId="{910AE4CD-1C29-4764-B5B2-0A47F55DC71E}">
      <dgm:prSet/>
      <dgm:spPr/>
      <dgm:t>
        <a:bodyPr/>
        <a:lstStyle/>
        <a:p>
          <a:endParaRPr lang="en-US"/>
        </a:p>
      </dgm:t>
    </dgm:pt>
    <dgm:pt modelId="{86879E86-B777-4F2D-ABFC-5571B2CE65EF}" type="sibTrans" cxnId="{910AE4CD-1C29-4764-B5B2-0A47F55DC71E}">
      <dgm:prSet/>
      <dgm:spPr/>
      <dgm:t>
        <a:bodyPr/>
        <a:lstStyle/>
        <a:p>
          <a:endParaRPr lang="en-US"/>
        </a:p>
      </dgm:t>
    </dgm:pt>
    <dgm:pt modelId="{01D45D7E-3E0D-4D7F-9F83-4358D6569769}">
      <dgm:prSet/>
      <dgm:spPr/>
      <dgm:t>
        <a:bodyPr/>
        <a:lstStyle/>
        <a:p>
          <a:r>
            <a:rPr lang="en-US" dirty="0"/>
            <a:t>The data is clear: Physician-led care teams are best</a:t>
          </a:r>
        </a:p>
      </dgm:t>
    </dgm:pt>
    <dgm:pt modelId="{D9AF4B3D-FED8-44AE-B76D-D450F3D850C8}" type="parTrans" cxnId="{DAF88F37-23F2-4F7F-8F5C-D9AC849770BC}">
      <dgm:prSet/>
      <dgm:spPr/>
      <dgm:t>
        <a:bodyPr/>
        <a:lstStyle/>
        <a:p>
          <a:endParaRPr lang="en-US"/>
        </a:p>
      </dgm:t>
    </dgm:pt>
    <dgm:pt modelId="{581B5959-26B8-4FCA-83EF-D8211EC88963}" type="sibTrans" cxnId="{DAF88F37-23F2-4F7F-8F5C-D9AC849770BC}">
      <dgm:prSet/>
      <dgm:spPr/>
      <dgm:t>
        <a:bodyPr/>
        <a:lstStyle/>
        <a:p>
          <a:endParaRPr lang="en-US"/>
        </a:p>
      </dgm:t>
    </dgm:pt>
    <dgm:pt modelId="{B4642F05-9211-4E8A-9D9F-98FBB4B7C422}" type="pres">
      <dgm:prSet presAssocID="{07C586DB-7240-4893-A3CB-CE05989C0EAE}" presName="root" presStyleCnt="0">
        <dgm:presLayoutVars>
          <dgm:dir/>
          <dgm:resizeHandles val="exact"/>
        </dgm:presLayoutVars>
      </dgm:prSet>
      <dgm:spPr/>
    </dgm:pt>
    <dgm:pt modelId="{B758BFFA-1511-4BED-B405-F02253800C4A}" type="pres">
      <dgm:prSet presAssocID="{3CD37959-83AB-46C6-847C-273E864E2079}" presName="compNode" presStyleCnt="0"/>
      <dgm:spPr/>
    </dgm:pt>
    <dgm:pt modelId="{D05E0B92-59FC-456C-9461-59F79FD8E4ED}" type="pres">
      <dgm:prSet presAssocID="{3CD37959-83AB-46C6-847C-273E864E2079}" presName="bgRect" presStyleLbl="bgShp" presStyleIdx="0" presStyleCnt="2"/>
      <dgm:spPr/>
    </dgm:pt>
    <dgm:pt modelId="{57DD5687-81B0-4A1C-9ACC-59011AA40A74}" type="pres">
      <dgm:prSet presAssocID="{3CD37959-83AB-46C6-847C-273E864E207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848E75E0-7DF9-41C7-B8FA-56653178EE27}" type="pres">
      <dgm:prSet presAssocID="{3CD37959-83AB-46C6-847C-273E864E2079}" presName="spaceRect" presStyleCnt="0"/>
      <dgm:spPr/>
    </dgm:pt>
    <dgm:pt modelId="{963E8D3D-31DD-4D08-B471-65025F9CBC8B}" type="pres">
      <dgm:prSet presAssocID="{3CD37959-83AB-46C6-847C-273E864E2079}" presName="parTx" presStyleLbl="revTx" presStyleIdx="0" presStyleCnt="2">
        <dgm:presLayoutVars>
          <dgm:chMax val="0"/>
          <dgm:chPref val="0"/>
        </dgm:presLayoutVars>
      </dgm:prSet>
      <dgm:spPr/>
    </dgm:pt>
    <dgm:pt modelId="{449D0B43-0D44-4EDD-A0D7-5216E49EB7CD}" type="pres">
      <dgm:prSet presAssocID="{86879E86-B777-4F2D-ABFC-5571B2CE65EF}" presName="sibTrans" presStyleCnt="0"/>
      <dgm:spPr/>
    </dgm:pt>
    <dgm:pt modelId="{A3EB3A24-177A-4A53-AF0A-09C62A5D25EF}" type="pres">
      <dgm:prSet presAssocID="{01D45D7E-3E0D-4D7F-9F83-4358D6569769}" presName="compNode" presStyleCnt="0"/>
      <dgm:spPr/>
    </dgm:pt>
    <dgm:pt modelId="{64A415E2-12BE-456F-9B22-A7516D9BAF6C}" type="pres">
      <dgm:prSet presAssocID="{01D45D7E-3E0D-4D7F-9F83-4358D6569769}" presName="bgRect" presStyleLbl="bgShp" presStyleIdx="1" presStyleCnt="2" custLinFactNeighborX="-7448" custLinFactNeighborY="6211"/>
      <dgm:spPr/>
    </dgm:pt>
    <dgm:pt modelId="{E4D65B55-23B8-4BFD-A6C5-C715F49DE6F6}" type="pres">
      <dgm:prSet presAssocID="{01D45D7E-3E0D-4D7F-9F83-4358D656976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684B243A-C66D-43ED-9BFE-5AE18D866E88}" type="pres">
      <dgm:prSet presAssocID="{01D45D7E-3E0D-4D7F-9F83-4358D6569769}" presName="spaceRect" presStyleCnt="0"/>
      <dgm:spPr/>
    </dgm:pt>
    <dgm:pt modelId="{A1A61D86-0100-48E1-8254-3971F7AA5C83}" type="pres">
      <dgm:prSet presAssocID="{01D45D7E-3E0D-4D7F-9F83-4358D656976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AF88F37-23F2-4F7F-8F5C-D9AC849770BC}" srcId="{07C586DB-7240-4893-A3CB-CE05989C0EAE}" destId="{01D45D7E-3E0D-4D7F-9F83-4358D6569769}" srcOrd="1" destOrd="0" parTransId="{D9AF4B3D-FED8-44AE-B76D-D450F3D850C8}" sibTransId="{581B5959-26B8-4FCA-83EF-D8211EC88963}"/>
    <dgm:cxn modelId="{45129D54-09B9-4C44-96D5-7DBEE37DA47F}" type="presOf" srcId="{07C586DB-7240-4893-A3CB-CE05989C0EAE}" destId="{B4642F05-9211-4E8A-9D9F-98FBB4B7C422}" srcOrd="0" destOrd="0" presId="urn:microsoft.com/office/officeart/2018/2/layout/IconVerticalSolidList"/>
    <dgm:cxn modelId="{33AF0FBF-D810-42A0-8732-0381263F5F74}" type="presOf" srcId="{01D45D7E-3E0D-4D7F-9F83-4358D6569769}" destId="{A1A61D86-0100-48E1-8254-3971F7AA5C83}" srcOrd="0" destOrd="0" presId="urn:microsoft.com/office/officeart/2018/2/layout/IconVerticalSolidList"/>
    <dgm:cxn modelId="{910AE4CD-1C29-4764-B5B2-0A47F55DC71E}" srcId="{07C586DB-7240-4893-A3CB-CE05989C0EAE}" destId="{3CD37959-83AB-46C6-847C-273E864E2079}" srcOrd="0" destOrd="0" parTransId="{7FCEFBF8-5AED-40FC-A52F-45A24E36F5CB}" sibTransId="{86879E86-B777-4F2D-ABFC-5571B2CE65EF}"/>
    <dgm:cxn modelId="{DED92DEA-87EB-4D0D-AEF9-5E3DE3F2F0DD}" type="presOf" srcId="{3CD37959-83AB-46C6-847C-273E864E2079}" destId="{963E8D3D-31DD-4D08-B471-65025F9CBC8B}" srcOrd="0" destOrd="0" presId="urn:microsoft.com/office/officeart/2018/2/layout/IconVerticalSolidList"/>
    <dgm:cxn modelId="{BDC5D43E-686B-43BD-B5FD-306A7A7C67FE}" type="presParOf" srcId="{B4642F05-9211-4E8A-9D9F-98FBB4B7C422}" destId="{B758BFFA-1511-4BED-B405-F02253800C4A}" srcOrd="0" destOrd="0" presId="urn:microsoft.com/office/officeart/2018/2/layout/IconVerticalSolidList"/>
    <dgm:cxn modelId="{353EB289-C853-48B3-B86E-9C6A42818175}" type="presParOf" srcId="{B758BFFA-1511-4BED-B405-F02253800C4A}" destId="{D05E0B92-59FC-456C-9461-59F79FD8E4ED}" srcOrd="0" destOrd="0" presId="urn:microsoft.com/office/officeart/2018/2/layout/IconVerticalSolidList"/>
    <dgm:cxn modelId="{5976D5CE-CE92-46E5-8ECC-275B0C0A666C}" type="presParOf" srcId="{B758BFFA-1511-4BED-B405-F02253800C4A}" destId="{57DD5687-81B0-4A1C-9ACC-59011AA40A74}" srcOrd="1" destOrd="0" presId="urn:microsoft.com/office/officeart/2018/2/layout/IconVerticalSolidList"/>
    <dgm:cxn modelId="{614E9766-4E8A-46B0-9A67-F4224DA4F634}" type="presParOf" srcId="{B758BFFA-1511-4BED-B405-F02253800C4A}" destId="{848E75E0-7DF9-41C7-B8FA-56653178EE27}" srcOrd="2" destOrd="0" presId="urn:microsoft.com/office/officeart/2018/2/layout/IconVerticalSolidList"/>
    <dgm:cxn modelId="{665B9D1A-1E02-428F-98D4-CBACFB64BB15}" type="presParOf" srcId="{B758BFFA-1511-4BED-B405-F02253800C4A}" destId="{963E8D3D-31DD-4D08-B471-65025F9CBC8B}" srcOrd="3" destOrd="0" presId="urn:microsoft.com/office/officeart/2018/2/layout/IconVerticalSolidList"/>
    <dgm:cxn modelId="{6180F69E-B224-4078-8576-89EF68AA8B5D}" type="presParOf" srcId="{B4642F05-9211-4E8A-9D9F-98FBB4B7C422}" destId="{449D0B43-0D44-4EDD-A0D7-5216E49EB7CD}" srcOrd="1" destOrd="0" presId="urn:microsoft.com/office/officeart/2018/2/layout/IconVerticalSolidList"/>
    <dgm:cxn modelId="{ABC10636-5B57-4700-90AC-69980DDC9987}" type="presParOf" srcId="{B4642F05-9211-4E8A-9D9F-98FBB4B7C422}" destId="{A3EB3A24-177A-4A53-AF0A-09C62A5D25EF}" srcOrd="2" destOrd="0" presId="urn:microsoft.com/office/officeart/2018/2/layout/IconVerticalSolidList"/>
    <dgm:cxn modelId="{47257F33-221A-46C5-B29B-74D4BAD646D6}" type="presParOf" srcId="{A3EB3A24-177A-4A53-AF0A-09C62A5D25EF}" destId="{64A415E2-12BE-456F-9B22-A7516D9BAF6C}" srcOrd="0" destOrd="0" presId="urn:microsoft.com/office/officeart/2018/2/layout/IconVerticalSolidList"/>
    <dgm:cxn modelId="{FAF1770C-2470-4B47-A06E-4AB3E19A69E6}" type="presParOf" srcId="{A3EB3A24-177A-4A53-AF0A-09C62A5D25EF}" destId="{E4D65B55-23B8-4BFD-A6C5-C715F49DE6F6}" srcOrd="1" destOrd="0" presId="urn:microsoft.com/office/officeart/2018/2/layout/IconVerticalSolidList"/>
    <dgm:cxn modelId="{9ED181F1-F5F7-4B2F-AE9D-2628B88770C9}" type="presParOf" srcId="{A3EB3A24-177A-4A53-AF0A-09C62A5D25EF}" destId="{684B243A-C66D-43ED-9BFE-5AE18D866E88}" srcOrd="2" destOrd="0" presId="urn:microsoft.com/office/officeart/2018/2/layout/IconVerticalSolidList"/>
    <dgm:cxn modelId="{28B38073-0155-41D4-BAA4-F84DF95F93B4}" type="presParOf" srcId="{A3EB3A24-177A-4A53-AF0A-09C62A5D25EF}" destId="{A1A61D86-0100-48E1-8254-3971F7AA5C8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C42745-25AE-4062-9B0F-C2F0A2D95A2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9D85179-F288-4883-8220-9408F2FA1289}">
      <dgm:prSet custT="1"/>
      <dgm:spPr/>
      <dgm:t>
        <a:bodyPr/>
        <a:lstStyle/>
        <a:p>
          <a:r>
            <a:rPr lang="en-US" sz="2400" dirty="0"/>
            <a:t>Studies show that NPs and PAs can provide quality care in physician-led care teams </a:t>
          </a:r>
        </a:p>
      </dgm:t>
    </dgm:pt>
    <dgm:pt modelId="{6A9E7F24-3C6C-4CF0-A66C-5DF1800301C2}" type="parTrans" cxnId="{6B5741C4-6978-4C3D-BE36-9E42ACEEB1B2}">
      <dgm:prSet/>
      <dgm:spPr/>
      <dgm:t>
        <a:bodyPr/>
        <a:lstStyle/>
        <a:p>
          <a:endParaRPr lang="en-US"/>
        </a:p>
      </dgm:t>
    </dgm:pt>
    <dgm:pt modelId="{6C21E69F-218D-456D-9CA3-62D07AB25793}" type="sibTrans" cxnId="{6B5741C4-6978-4C3D-BE36-9E42ACEEB1B2}">
      <dgm:prSet/>
      <dgm:spPr/>
      <dgm:t>
        <a:bodyPr/>
        <a:lstStyle/>
        <a:p>
          <a:endParaRPr lang="en-US"/>
        </a:p>
      </dgm:t>
    </dgm:pt>
    <dgm:pt modelId="{4E00812B-69F5-4A2F-9309-30F64D589724}">
      <dgm:prSet custT="1"/>
      <dgm:spPr/>
      <dgm:t>
        <a:bodyPr/>
        <a:lstStyle/>
        <a:p>
          <a:r>
            <a:rPr lang="en-US" sz="2400" dirty="0"/>
            <a:t>In addition to being supervised, NP/PA studies:</a:t>
          </a:r>
        </a:p>
        <a:p>
          <a:r>
            <a:rPr lang="en-US" sz="2000" dirty="0"/>
            <a:t>- Evaluate minor/ self-limited issues or exclude high risk patients</a:t>
          </a:r>
        </a:p>
        <a:p>
          <a:r>
            <a:rPr lang="en-US" sz="2000" dirty="0"/>
            <a:t>- involve previously diagnosed patients (not undifferentiated)</a:t>
          </a:r>
        </a:p>
      </dgm:t>
    </dgm:pt>
    <dgm:pt modelId="{F677CE86-3735-4003-851D-6861117FA791}" type="parTrans" cxnId="{1ECDC440-4190-4AE0-8544-FCC2DF81E2FE}">
      <dgm:prSet/>
      <dgm:spPr/>
      <dgm:t>
        <a:bodyPr/>
        <a:lstStyle/>
        <a:p>
          <a:endParaRPr lang="en-US"/>
        </a:p>
      </dgm:t>
    </dgm:pt>
    <dgm:pt modelId="{58ABAFC0-5E2C-4054-8A59-4554E5A70FA2}" type="sibTrans" cxnId="{1ECDC440-4190-4AE0-8544-FCC2DF81E2FE}">
      <dgm:prSet/>
      <dgm:spPr/>
      <dgm:t>
        <a:bodyPr/>
        <a:lstStyle/>
        <a:p>
          <a:endParaRPr lang="en-US"/>
        </a:p>
      </dgm:t>
    </dgm:pt>
    <dgm:pt modelId="{B84485AC-351B-4BDD-8667-4529BEE64D76}">
      <dgm:prSet custT="1"/>
      <dgm:spPr/>
      <dgm:t>
        <a:bodyPr/>
        <a:lstStyle/>
        <a:p>
          <a:r>
            <a:rPr lang="en-US" sz="2400" dirty="0"/>
            <a:t>There are NO randomized, controlled studies evaluating care by unsupervised NPs/ PAs (even though NPs have had unsupervised practice rights in some states for decades)</a:t>
          </a:r>
        </a:p>
      </dgm:t>
    </dgm:pt>
    <dgm:pt modelId="{36BB6E2B-BE1E-4224-A770-85D9F3FA6A85}" type="parTrans" cxnId="{0D9665AF-E97F-4255-B6B0-5D520934C559}">
      <dgm:prSet/>
      <dgm:spPr/>
      <dgm:t>
        <a:bodyPr/>
        <a:lstStyle/>
        <a:p>
          <a:endParaRPr lang="en-US"/>
        </a:p>
      </dgm:t>
    </dgm:pt>
    <dgm:pt modelId="{FD7D20CA-F77D-4977-8C06-938FC5881481}" type="sibTrans" cxnId="{0D9665AF-E97F-4255-B6B0-5D520934C559}">
      <dgm:prSet/>
      <dgm:spPr/>
      <dgm:t>
        <a:bodyPr/>
        <a:lstStyle/>
        <a:p>
          <a:endParaRPr lang="en-US"/>
        </a:p>
      </dgm:t>
    </dgm:pt>
    <dgm:pt modelId="{290797DE-8866-477D-8EC9-3502FCD7C85E}" type="pres">
      <dgm:prSet presAssocID="{1FC42745-25AE-4062-9B0F-C2F0A2D95A2F}" presName="root" presStyleCnt="0">
        <dgm:presLayoutVars>
          <dgm:dir/>
          <dgm:resizeHandles val="exact"/>
        </dgm:presLayoutVars>
      </dgm:prSet>
      <dgm:spPr/>
    </dgm:pt>
    <dgm:pt modelId="{03BA30A2-88BF-4969-853C-C378B7DA659C}" type="pres">
      <dgm:prSet presAssocID="{99D85179-F288-4883-8220-9408F2FA1289}" presName="compNode" presStyleCnt="0"/>
      <dgm:spPr/>
    </dgm:pt>
    <dgm:pt modelId="{DF3220A0-DD88-4139-9081-A54F5FB4AFB6}" type="pres">
      <dgm:prSet presAssocID="{99D85179-F288-4883-8220-9408F2FA1289}" presName="bgRect" presStyleLbl="bgShp" presStyleIdx="0" presStyleCnt="3" custLinFactNeighborX="-473" custLinFactNeighborY="-4476"/>
      <dgm:spPr/>
    </dgm:pt>
    <dgm:pt modelId="{2B9902C1-8238-4C31-BF6B-96C4C4C85EFA}" type="pres">
      <dgm:prSet presAssocID="{99D85179-F288-4883-8220-9408F2FA128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FA9EC544-872F-4F63-979B-2C7F06B117A3}" type="pres">
      <dgm:prSet presAssocID="{99D85179-F288-4883-8220-9408F2FA1289}" presName="spaceRect" presStyleCnt="0"/>
      <dgm:spPr/>
    </dgm:pt>
    <dgm:pt modelId="{4A948FBF-BD3B-49B2-A20A-E273814C2B01}" type="pres">
      <dgm:prSet presAssocID="{99D85179-F288-4883-8220-9408F2FA1289}" presName="parTx" presStyleLbl="revTx" presStyleIdx="0" presStyleCnt="3">
        <dgm:presLayoutVars>
          <dgm:chMax val="0"/>
          <dgm:chPref val="0"/>
        </dgm:presLayoutVars>
      </dgm:prSet>
      <dgm:spPr/>
    </dgm:pt>
    <dgm:pt modelId="{4369D143-76F2-472C-BDCA-62761DE282C9}" type="pres">
      <dgm:prSet presAssocID="{6C21E69F-218D-456D-9CA3-62D07AB25793}" presName="sibTrans" presStyleCnt="0"/>
      <dgm:spPr/>
    </dgm:pt>
    <dgm:pt modelId="{19486607-C285-4484-AC9F-7B334FC95339}" type="pres">
      <dgm:prSet presAssocID="{4E00812B-69F5-4A2F-9309-30F64D589724}" presName="compNode" presStyleCnt="0"/>
      <dgm:spPr/>
    </dgm:pt>
    <dgm:pt modelId="{649F43EC-3ABC-47EF-87DA-172812AB1365}" type="pres">
      <dgm:prSet presAssocID="{4E00812B-69F5-4A2F-9309-30F64D589724}" presName="bgRect" presStyleLbl="bgShp" presStyleIdx="1" presStyleCnt="3"/>
      <dgm:spPr/>
    </dgm:pt>
    <dgm:pt modelId="{BD301E20-039A-4FA0-BA72-84000CD1E896}" type="pres">
      <dgm:prSet presAssocID="{4E00812B-69F5-4A2F-9309-30F64D58972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FD6112AF-C2BB-4764-A08F-DFF9D2C4AE37}" type="pres">
      <dgm:prSet presAssocID="{4E00812B-69F5-4A2F-9309-30F64D589724}" presName="spaceRect" presStyleCnt="0"/>
      <dgm:spPr/>
    </dgm:pt>
    <dgm:pt modelId="{9D6CBF5B-8180-4119-A50B-6B2A5C95B76B}" type="pres">
      <dgm:prSet presAssocID="{4E00812B-69F5-4A2F-9309-30F64D589724}" presName="parTx" presStyleLbl="revTx" presStyleIdx="1" presStyleCnt="3">
        <dgm:presLayoutVars>
          <dgm:chMax val="0"/>
          <dgm:chPref val="0"/>
        </dgm:presLayoutVars>
      </dgm:prSet>
      <dgm:spPr/>
    </dgm:pt>
    <dgm:pt modelId="{A0BD2B48-AC03-456F-AB00-A792CA743C2D}" type="pres">
      <dgm:prSet presAssocID="{58ABAFC0-5E2C-4054-8A59-4554E5A70FA2}" presName="sibTrans" presStyleCnt="0"/>
      <dgm:spPr/>
    </dgm:pt>
    <dgm:pt modelId="{125C3774-2D9E-4FF6-B060-64CA30FE9144}" type="pres">
      <dgm:prSet presAssocID="{B84485AC-351B-4BDD-8667-4529BEE64D76}" presName="compNode" presStyleCnt="0"/>
      <dgm:spPr/>
    </dgm:pt>
    <dgm:pt modelId="{A319160E-85AA-46F1-8EE4-B3D31DBB46C7}" type="pres">
      <dgm:prSet presAssocID="{B84485AC-351B-4BDD-8667-4529BEE64D76}" presName="bgRect" presStyleLbl="bgShp" presStyleIdx="2" presStyleCnt="3" custLinFactNeighborX="-26002" custLinFactNeighborY="3086"/>
      <dgm:spPr/>
    </dgm:pt>
    <dgm:pt modelId="{CEE9FCB7-A411-4399-9567-F7DF80ABAD4F}" type="pres">
      <dgm:prSet presAssocID="{B84485AC-351B-4BDD-8667-4529BEE64D7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12678C2E-18E3-4CF9-9F16-0E86A3D4D5C3}" type="pres">
      <dgm:prSet presAssocID="{B84485AC-351B-4BDD-8667-4529BEE64D76}" presName="spaceRect" presStyleCnt="0"/>
      <dgm:spPr/>
    </dgm:pt>
    <dgm:pt modelId="{75053A7F-40C2-4286-A150-94A9D7D50970}" type="pres">
      <dgm:prSet presAssocID="{B84485AC-351B-4BDD-8667-4529BEE64D76}" presName="parTx" presStyleLbl="revTx" presStyleIdx="2" presStyleCnt="3" custScaleX="102137" custScaleY="124426">
        <dgm:presLayoutVars>
          <dgm:chMax val="0"/>
          <dgm:chPref val="0"/>
        </dgm:presLayoutVars>
      </dgm:prSet>
      <dgm:spPr/>
    </dgm:pt>
  </dgm:ptLst>
  <dgm:cxnLst>
    <dgm:cxn modelId="{B0C23604-C953-48E5-8391-DB4AF4BE3953}" type="presOf" srcId="{99D85179-F288-4883-8220-9408F2FA1289}" destId="{4A948FBF-BD3B-49B2-A20A-E273814C2B01}" srcOrd="0" destOrd="0" presId="urn:microsoft.com/office/officeart/2018/2/layout/IconVerticalSolidList"/>
    <dgm:cxn modelId="{1ECDC440-4190-4AE0-8544-FCC2DF81E2FE}" srcId="{1FC42745-25AE-4062-9B0F-C2F0A2D95A2F}" destId="{4E00812B-69F5-4A2F-9309-30F64D589724}" srcOrd="1" destOrd="0" parTransId="{F677CE86-3735-4003-851D-6861117FA791}" sibTransId="{58ABAFC0-5E2C-4054-8A59-4554E5A70FA2}"/>
    <dgm:cxn modelId="{C5E9EE60-D581-48EC-90CE-41F63F92153F}" type="presOf" srcId="{1FC42745-25AE-4062-9B0F-C2F0A2D95A2F}" destId="{290797DE-8866-477D-8EC9-3502FCD7C85E}" srcOrd="0" destOrd="0" presId="urn:microsoft.com/office/officeart/2018/2/layout/IconVerticalSolidList"/>
    <dgm:cxn modelId="{0D9665AF-E97F-4255-B6B0-5D520934C559}" srcId="{1FC42745-25AE-4062-9B0F-C2F0A2D95A2F}" destId="{B84485AC-351B-4BDD-8667-4529BEE64D76}" srcOrd="2" destOrd="0" parTransId="{36BB6E2B-BE1E-4224-A770-85D9F3FA6A85}" sibTransId="{FD7D20CA-F77D-4977-8C06-938FC5881481}"/>
    <dgm:cxn modelId="{6B5741C4-6978-4C3D-BE36-9E42ACEEB1B2}" srcId="{1FC42745-25AE-4062-9B0F-C2F0A2D95A2F}" destId="{99D85179-F288-4883-8220-9408F2FA1289}" srcOrd="0" destOrd="0" parTransId="{6A9E7F24-3C6C-4CF0-A66C-5DF1800301C2}" sibTransId="{6C21E69F-218D-456D-9CA3-62D07AB25793}"/>
    <dgm:cxn modelId="{3B7CB6C8-09AE-4813-8F76-88C196F7276D}" type="presOf" srcId="{B84485AC-351B-4BDD-8667-4529BEE64D76}" destId="{75053A7F-40C2-4286-A150-94A9D7D50970}" srcOrd="0" destOrd="0" presId="urn:microsoft.com/office/officeart/2018/2/layout/IconVerticalSolidList"/>
    <dgm:cxn modelId="{BDC33EC9-3178-4C16-AA18-B0D684A185E4}" type="presOf" srcId="{4E00812B-69F5-4A2F-9309-30F64D589724}" destId="{9D6CBF5B-8180-4119-A50B-6B2A5C95B76B}" srcOrd="0" destOrd="0" presId="urn:microsoft.com/office/officeart/2018/2/layout/IconVerticalSolidList"/>
    <dgm:cxn modelId="{AE9063C1-3485-4539-8345-60CBAAA1B6EA}" type="presParOf" srcId="{290797DE-8866-477D-8EC9-3502FCD7C85E}" destId="{03BA30A2-88BF-4969-853C-C378B7DA659C}" srcOrd="0" destOrd="0" presId="urn:microsoft.com/office/officeart/2018/2/layout/IconVerticalSolidList"/>
    <dgm:cxn modelId="{A1382FFD-3E64-46AE-9AFA-12FE1012FD9C}" type="presParOf" srcId="{03BA30A2-88BF-4969-853C-C378B7DA659C}" destId="{DF3220A0-DD88-4139-9081-A54F5FB4AFB6}" srcOrd="0" destOrd="0" presId="urn:microsoft.com/office/officeart/2018/2/layout/IconVerticalSolidList"/>
    <dgm:cxn modelId="{A5B9A99C-8DE3-46BF-AAEC-A265EBE310F5}" type="presParOf" srcId="{03BA30A2-88BF-4969-853C-C378B7DA659C}" destId="{2B9902C1-8238-4C31-BF6B-96C4C4C85EFA}" srcOrd="1" destOrd="0" presId="urn:microsoft.com/office/officeart/2018/2/layout/IconVerticalSolidList"/>
    <dgm:cxn modelId="{D833CF37-CCD5-4D9A-9324-64885057F4DA}" type="presParOf" srcId="{03BA30A2-88BF-4969-853C-C378B7DA659C}" destId="{FA9EC544-872F-4F63-979B-2C7F06B117A3}" srcOrd="2" destOrd="0" presId="urn:microsoft.com/office/officeart/2018/2/layout/IconVerticalSolidList"/>
    <dgm:cxn modelId="{4E769947-DC7A-466C-9FCB-939D9FD870C3}" type="presParOf" srcId="{03BA30A2-88BF-4969-853C-C378B7DA659C}" destId="{4A948FBF-BD3B-49B2-A20A-E273814C2B01}" srcOrd="3" destOrd="0" presId="urn:microsoft.com/office/officeart/2018/2/layout/IconVerticalSolidList"/>
    <dgm:cxn modelId="{EB79245C-7E62-4762-BADD-5EA407403456}" type="presParOf" srcId="{290797DE-8866-477D-8EC9-3502FCD7C85E}" destId="{4369D143-76F2-472C-BDCA-62761DE282C9}" srcOrd="1" destOrd="0" presId="urn:microsoft.com/office/officeart/2018/2/layout/IconVerticalSolidList"/>
    <dgm:cxn modelId="{943ACAC5-FF69-43B5-A4EA-3E74179652CC}" type="presParOf" srcId="{290797DE-8866-477D-8EC9-3502FCD7C85E}" destId="{19486607-C285-4484-AC9F-7B334FC95339}" srcOrd="2" destOrd="0" presId="urn:microsoft.com/office/officeart/2018/2/layout/IconVerticalSolidList"/>
    <dgm:cxn modelId="{982E8656-B089-4DC6-9466-0A3FF4235154}" type="presParOf" srcId="{19486607-C285-4484-AC9F-7B334FC95339}" destId="{649F43EC-3ABC-47EF-87DA-172812AB1365}" srcOrd="0" destOrd="0" presId="urn:microsoft.com/office/officeart/2018/2/layout/IconVerticalSolidList"/>
    <dgm:cxn modelId="{FEFB850E-F043-4CCB-BCBA-07FC74A8AF6F}" type="presParOf" srcId="{19486607-C285-4484-AC9F-7B334FC95339}" destId="{BD301E20-039A-4FA0-BA72-84000CD1E896}" srcOrd="1" destOrd="0" presId="urn:microsoft.com/office/officeart/2018/2/layout/IconVerticalSolidList"/>
    <dgm:cxn modelId="{D9B85B6D-6CF6-4CAC-899B-610693A9AEAF}" type="presParOf" srcId="{19486607-C285-4484-AC9F-7B334FC95339}" destId="{FD6112AF-C2BB-4764-A08F-DFF9D2C4AE37}" srcOrd="2" destOrd="0" presId="urn:microsoft.com/office/officeart/2018/2/layout/IconVerticalSolidList"/>
    <dgm:cxn modelId="{83F3B67D-4EDC-44F7-8046-F5494F3C2849}" type="presParOf" srcId="{19486607-C285-4484-AC9F-7B334FC95339}" destId="{9D6CBF5B-8180-4119-A50B-6B2A5C95B76B}" srcOrd="3" destOrd="0" presId="urn:microsoft.com/office/officeart/2018/2/layout/IconVerticalSolidList"/>
    <dgm:cxn modelId="{6675F053-870A-4180-A47F-C11333277E1F}" type="presParOf" srcId="{290797DE-8866-477D-8EC9-3502FCD7C85E}" destId="{A0BD2B48-AC03-456F-AB00-A792CA743C2D}" srcOrd="3" destOrd="0" presId="urn:microsoft.com/office/officeart/2018/2/layout/IconVerticalSolidList"/>
    <dgm:cxn modelId="{DF14ED50-DCCB-4941-B9EF-6C6EBF446510}" type="presParOf" srcId="{290797DE-8866-477D-8EC9-3502FCD7C85E}" destId="{125C3774-2D9E-4FF6-B060-64CA30FE9144}" srcOrd="4" destOrd="0" presId="urn:microsoft.com/office/officeart/2018/2/layout/IconVerticalSolidList"/>
    <dgm:cxn modelId="{BB9A5B4C-6F2E-4E29-BB25-02B79D76E40D}" type="presParOf" srcId="{125C3774-2D9E-4FF6-B060-64CA30FE9144}" destId="{A319160E-85AA-46F1-8EE4-B3D31DBB46C7}" srcOrd="0" destOrd="0" presId="urn:microsoft.com/office/officeart/2018/2/layout/IconVerticalSolidList"/>
    <dgm:cxn modelId="{40B5E7C9-AF5D-4681-8477-2A0BFF6E4DFB}" type="presParOf" srcId="{125C3774-2D9E-4FF6-B060-64CA30FE9144}" destId="{CEE9FCB7-A411-4399-9567-F7DF80ABAD4F}" srcOrd="1" destOrd="0" presId="urn:microsoft.com/office/officeart/2018/2/layout/IconVerticalSolidList"/>
    <dgm:cxn modelId="{79A35AFD-1B79-4871-B2DE-754BE01127E6}" type="presParOf" srcId="{125C3774-2D9E-4FF6-B060-64CA30FE9144}" destId="{12678C2E-18E3-4CF9-9F16-0E86A3D4D5C3}" srcOrd="2" destOrd="0" presId="urn:microsoft.com/office/officeart/2018/2/layout/IconVerticalSolidList"/>
    <dgm:cxn modelId="{35F651E9-863D-47D6-92AF-905B248E6769}" type="presParOf" srcId="{125C3774-2D9E-4FF6-B060-64CA30FE9144}" destId="{75053A7F-40C2-4286-A150-94A9D7D5097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A6B939-20E0-4F03-BCF7-58C5077D5B3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DA70B01-C8C2-4A30-BDC6-432582216F02}">
      <dgm:prSet/>
      <dgm:spPr/>
      <dgm:t>
        <a:bodyPr/>
        <a:lstStyle/>
        <a:p>
          <a:r>
            <a:rPr lang="en-US" dirty="0"/>
            <a:t>A patient coming in for evaluation of a new problem is called ‘undifferentiated.’ We don’t know what’s wrong with them…. yet </a:t>
          </a:r>
        </a:p>
      </dgm:t>
    </dgm:pt>
    <dgm:pt modelId="{476585A4-C6F7-4BF3-ADE3-7A6BA2A908B2}" type="parTrans" cxnId="{CC8323D4-FA02-4CEE-9B5C-8F1414E2E203}">
      <dgm:prSet/>
      <dgm:spPr/>
      <dgm:t>
        <a:bodyPr/>
        <a:lstStyle/>
        <a:p>
          <a:endParaRPr lang="en-US"/>
        </a:p>
      </dgm:t>
    </dgm:pt>
    <dgm:pt modelId="{AC5B2D23-82E5-4D22-BA82-1B7F8E30BA0D}" type="sibTrans" cxnId="{CC8323D4-FA02-4CEE-9B5C-8F1414E2E203}">
      <dgm:prSet/>
      <dgm:spPr/>
      <dgm:t>
        <a:bodyPr/>
        <a:lstStyle/>
        <a:p>
          <a:endParaRPr lang="en-US"/>
        </a:p>
      </dgm:t>
    </dgm:pt>
    <dgm:pt modelId="{8CAE1606-5DCF-4CBE-8908-5332C89635AA}">
      <dgm:prSet/>
      <dgm:spPr/>
      <dgm:t>
        <a:bodyPr/>
        <a:lstStyle/>
        <a:p>
          <a:r>
            <a:rPr lang="en-US" dirty="0"/>
            <a:t>EXAMPLE: Patient comes in with a ‘sore throat’</a:t>
          </a:r>
        </a:p>
      </dgm:t>
    </dgm:pt>
    <dgm:pt modelId="{9C0162F5-380E-4E60-942E-AB6A73C8D8DC}" type="parTrans" cxnId="{3A98C2C8-8C21-4EFD-8962-6496E7A62137}">
      <dgm:prSet/>
      <dgm:spPr/>
      <dgm:t>
        <a:bodyPr/>
        <a:lstStyle/>
        <a:p>
          <a:endParaRPr lang="en-US"/>
        </a:p>
      </dgm:t>
    </dgm:pt>
    <dgm:pt modelId="{F8D2AC22-848E-499D-AD24-5C3BCA7F4D6E}" type="sibTrans" cxnId="{3A98C2C8-8C21-4EFD-8962-6496E7A62137}">
      <dgm:prSet/>
      <dgm:spPr/>
      <dgm:t>
        <a:bodyPr/>
        <a:lstStyle/>
        <a:p>
          <a:endParaRPr lang="en-US"/>
        </a:p>
      </dgm:t>
    </dgm:pt>
    <dgm:pt modelId="{C0AC8225-00D2-4D50-AFF7-C68B2B18E77C}" type="pres">
      <dgm:prSet presAssocID="{60A6B939-20E0-4F03-BCF7-58C5077D5B3F}" presName="root" presStyleCnt="0">
        <dgm:presLayoutVars>
          <dgm:dir/>
          <dgm:resizeHandles val="exact"/>
        </dgm:presLayoutVars>
      </dgm:prSet>
      <dgm:spPr/>
    </dgm:pt>
    <dgm:pt modelId="{2D62044E-4C2A-48F2-815B-E68060418983}" type="pres">
      <dgm:prSet presAssocID="{BDA70B01-C8C2-4A30-BDC6-432582216F02}" presName="compNode" presStyleCnt="0"/>
      <dgm:spPr/>
    </dgm:pt>
    <dgm:pt modelId="{811CB62F-F749-499C-A562-619A07C45B0B}" type="pres">
      <dgm:prSet presAssocID="{BDA70B01-C8C2-4A30-BDC6-432582216F02}" presName="bgRect" presStyleLbl="bgShp" presStyleIdx="0" presStyleCnt="2"/>
      <dgm:spPr/>
    </dgm:pt>
    <dgm:pt modelId="{FE27C3A4-B79C-4B6C-B436-5FDB8631E0F1}" type="pres">
      <dgm:prSet presAssocID="{BDA70B01-C8C2-4A30-BDC6-432582216F0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DC4EE217-7001-49F6-A618-FB6881582AAF}" type="pres">
      <dgm:prSet presAssocID="{BDA70B01-C8C2-4A30-BDC6-432582216F02}" presName="spaceRect" presStyleCnt="0"/>
      <dgm:spPr/>
    </dgm:pt>
    <dgm:pt modelId="{EDE89576-E9AC-4339-B369-17C3B21924BC}" type="pres">
      <dgm:prSet presAssocID="{BDA70B01-C8C2-4A30-BDC6-432582216F02}" presName="parTx" presStyleLbl="revTx" presStyleIdx="0" presStyleCnt="2">
        <dgm:presLayoutVars>
          <dgm:chMax val="0"/>
          <dgm:chPref val="0"/>
        </dgm:presLayoutVars>
      </dgm:prSet>
      <dgm:spPr/>
    </dgm:pt>
    <dgm:pt modelId="{7D520CC3-21B1-401A-B18A-4D42B0026C54}" type="pres">
      <dgm:prSet presAssocID="{AC5B2D23-82E5-4D22-BA82-1B7F8E30BA0D}" presName="sibTrans" presStyleCnt="0"/>
      <dgm:spPr/>
    </dgm:pt>
    <dgm:pt modelId="{BD117F43-4EE3-4B7F-A067-08B8A834A0A5}" type="pres">
      <dgm:prSet presAssocID="{8CAE1606-5DCF-4CBE-8908-5332C89635AA}" presName="compNode" presStyleCnt="0"/>
      <dgm:spPr/>
    </dgm:pt>
    <dgm:pt modelId="{4263ADFC-9655-4AA2-A12E-70D6BDC2D74B}" type="pres">
      <dgm:prSet presAssocID="{8CAE1606-5DCF-4CBE-8908-5332C89635AA}" presName="bgRect" presStyleLbl="bgShp" presStyleIdx="1" presStyleCnt="2"/>
      <dgm:spPr/>
    </dgm:pt>
    <dgm:pt modelId="{64C2EC8A-775A-4D69-8840-5E890B85EF1E}" type="pres">
      <dgm:prSet presAssocID="{8CAE1606-5DCF-4CBE-8908-5332C89635A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 outline"/>
        </a:ext>
      </dgm:extLst>
    </dgm:pt>
    <dgm:pt modelId="{1EB3BDDB-5AB0-4413-AC4C-55C916AC9868}" type="pres">
      <dgm:prSet presAssocID="{8CAE1606-5DCF-4CBE-8908-5332C89635AA}" presName="spaceRect" presStyleCnt="0"/>
      <dgm:spPr/>
    </dgm:pt>
    <dgm:pt modelId="{03CBC358-414D-4421-B9D5-565409CC4476}" type="pres">
      <dgm:prSet presAssocID="{8CAE1606-5DCF-4CBE-8908-5332C89635A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7DD7197-8A15-47BA-954C-7BB00A006A0D}" type="presOf" srcId="{60A6B939-20E0-4F03-BCF7-58C5077D5B3F}" destId="{C0AC8225-00D2-4D50-AFF7-C68B2B18E77C}" srcOrd="0" destOrd="0" presId="urn:microsoft.com/office/officeart/2018/2/layout/IconVerticalSolidList"/>
    <dgm:cxn modelId="{3A98C2C8-8C21-4EFD-8962-6496E7A62137}" srcId="{60A6B939-20E0-4F03-BCF7-58C5077D5B3F}" destId="{8CAE1606-5DCF-4CBE-8908-5332C89635AA}" srcOrd="1" destOrd="0" parTransId="{9C0162F5-380E-4E60-942E-AB6A73C8D8DC}" sibTransId="{F8D2AC22-848E-499D-AD24-5C3BCA7F4D6E}"/>
    <dgm:cxn modelId="{CC8323D4-FA02-4CEE-9B5C-8F1414E2E203}" srcId="{60A6B939-20E0-4F03-BCF7-58C5077D5B3F}" destId="{BDA70B01-C8C2-4A30-BDC6-432582216F02}" srcOrd="0" destOrd="0" parTransId="{476585A4-C6F7-4BF3-ADE3-7A6BA2A908B2}" sibTransId="{AC5B2D23-82E5-4D22-BA82-1B7F8E30BA0D}"/>
    <dgm:cxn modelId="{C6493CF0-289F-4CCE-8D65-2AFE3A078089}" type="presOf" srcId="{BDA70B01-C8C2-4A30-BDC6-432582216F02}" destId="{EDE89576-E9AC-4339-B369-17C3B21924BC}" srcOrd="0" destOrd="0" presId="urn:microsoft.com/office/officeart/2018/2/layout/IconVerticalSolidList"/>
    <dgm:cxn modelId="{63675AF1-D5C3-4B1E-B55A-44D59B821A47}" type="presOf" srcId="{8CAE1606-5DCF-4CBE-8908-5332C89635AA}" destId="{03CBC358-414D-4421-B9D5-565409CC4476}" srcOrd="0" destOrd="0" presId="urn:microsoft.com/office/officeart/2018/2/layout/IconVerticalSolidList"/>
    <dgm:cxn modelId="{39B52599-5530-4574-83DD-205F0B6D6E81}" type="presParOf" srcId="{C0AC8225-00D2-4D50-AFF7-C68B2B18E77C}" destId="{2D62044E-4C2A-48F2-815B-E68060418983}" srcOrd="0" destOrd="0" presId="urn:microsoft.com/office/officeart/2018/2/layout/IconVerticalSolidList"/>
    <dgm:cxn modelId="{C8F9385D-8E57-42A8-BB3D-F986ACD6E5FA}" type="presParOf" srcId="{2D62044E-4C2A-48F2-815B-E68060418983}" destId="{811CB62F-F749-499C-A562-619A07C45B0B}" srcOrd="0" destOrd="0" presId="urn:microsoft.com/office/officeart/2018/2/layout/IconVerticalSolidList"/>
    <dgm:cxn modelId="{740CA9A8-3534-4EBF-895E-7F327913F976}" type="presParOf" srcId="{2D62044E-4C2A-48F2-815B-E68060418983}" destId="{FE27C3A4-B79C-4B6C-B436-5FDB8631E0F1}" srcOrd="1" destOrd="0" presId="urn:microsoft.com/office/officeart/2018/2/layout/IconVerticalSolidList"/>
    <dgm:cxn modelId="{C564D31D-BD54-457A-A28A-291AACBBFA25}" type="presParOf" srcId="{2D62044E-4C2A-48F2-815B-E68060418983}" destId="{DC4EE217-7001-49F6-A618-FB6881582AAF}" srcOrd="2" destOrd="0" presId="urn:microsoft.com/office/officeart/2018/2/layout/IconVerticalSolidList"/>
    <dgm:cxn modelId="{AF34761B-8A8F-4EE0-A901-5A7A5ED9AF1C}" type="presParOf" srcId="{2D62044E-4C2A-48F2-815B-E68060418983}" destId="{EDE89576-E9AC-4339-B369-17C3B21924BC}" srcOrd="3" destOrd="0" presId="urn:microsoft.com/office/officeart/2018/2/layout/IconVerticalSolidList"/>
    <dgm:cxn modelId="{3124165E-6949-404E-A52A-695CEAAC755F}" type="presParOf" srcId="{C0AC8225-00D2-4D50-AFF7-C68B2B18E77C}" destId="{7D520CC3-21B1-401A-B18A-4D42B0026C54}" srcOrd="1" destOrd="0" presId="urn:microsoft.com/office/officeart/2018/2/layout/IconVerticalSolidList"/>
    <dgm:cxn modelId="{03E54B5E-7B88-47DB-907F-E61B0ECE4E35}" type="presParOf" srcId="{C0AC8225-00D2-4D50-AFF7-C68B2B18E77C}" destId="{BD117F43-4EE3-4B7F-A067-08B8A834A0A5}" srcOrd="2" destOrd="0" presId="urn:microsoft.com/office/officeart/2018/2/layout/IconVerticalSolidList"/>
    <dgm:cxn modelId="{2E28E513-CAA3-46F8-9E73-A5F1702224DD}" type="presParOf" srcId="{BD117F43-4EE3-4B7F-A067-08B8A834A0A5}" destId="{4263ADFC-9655-4AA2-A12E-70D6BDC2D74B}" srcOrd="0" destOrd="0" presId="urn:microsoft.com/office/officeart/2018/2/layout/IconVerticalSolidList"/>
    <dgm:cxn modelId="{05F5F955-A81D-4EBA-B178-5B4DD5CE8551}" type="presParOf" srcId="{BD117F43-4EE3-4B7F-A067-08B8A834A0A5}" destId="{64C2EC8A-775A-4D69-8840-5E890B85EF1E}" srcOrd="1" destOrd="0" presId="urn:microsoft.com/office/officeart/2018/2/layout/IconVerticalSolidList"/>
    <dgm:cxn modelId="{6C463F7C-06B9-4870-892E-94CA04BA2620}" type="presParOf" srcId="{BD117F43-4EE3-4B7F-A067-08B8A834A0A5}" destId="{1EB3BDDB-5AB0-4413-AC4C-55C916AC9868}" srcOrd="2" destOrd="0" presId="urn:microsoft.com/office/officeart/2018/2/layout/IconVerticalSolidList"/>
    <dgm:cxn modelId="{D981D051-F383-43B7-B5CF-DEA05E66B5FD}" type="presParOf" srcId="{BD117F43-4EE3-4B7F-A067-08B8A834A0A5}" destId="{03CBC358-414D-4421-B9D5-565409CC447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569B30-63F8-442C-94F9-9132E48451B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B0DA615-6638-4946-B8CC-889BA99E59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Studying all the possible causes of disease (“The eye cannot see what the mind does not know”) - This takes A LONG TIME</a:t>
          </a:r>
        </a:p>
      </dgm:t>
    </dgm:pt>
    <dgm:pt modelId="{5807EEFD-5F4C-4912-A0EF-1AA51D4F95FF}" type="parTrans" cxnId="{6E3CD5F2-AEBE-4901-A487-D83EB9C454B8}">
      <dgm:prSet/>
      <dgm:spPr/>
      <dgm:t>
        <a:bodyPr/>
        <a:lstStyle/>
        <a:p>
          <a:endParaRPr lang="en-US"/>
        </a:p>
      </dgm:t>
    </dgm:pt>
    <dgm:pt modelId="{B7772137-813E-4A8D-8E70-FF1E34AC714F}" type="sibTrans" cxnId="{6E3CD5F2-AEBE-4901-A487-D83EB9C454B8}">
      <dgm:prSet/>
      <dgm:spPr/>
      <dgm:t>
        <a:bodyPr/>
        <a:lstStyle/>
        <a:p>
          <a:endParaRPr lang="en-US"/>
        </a:p>
      </dgm:t>
    </dgm:pt>
    <dgm:pt modelId="{EBEF47D7-6122-4785-802A-A299EDE096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THEN… learning how to ‘rule in’ and ‘rule out’ potential causes: History/ physical exam and diagnostic testing (lab, </a:t>
          </a:r>
          <a:r>
            <a:rPr lang="en-US" dirty="0" err="1"/>
            <a:t>xray</a:t>
          </a:r>
          <a:r>
            <a:rPr lang="en-US" dirty="0"/>
            <a:t>)</a:t>
          </a:r>
        </a:p>
      </dgm:t>
    </dgm:pt>
    <dgm:pt modelId="{64D6A3A2-5658-4AB2-B414-6EF9255B2E97}" type="parTrans" cxnId="{4FF22065-7394-437D-940D-271CAF4E1F37}">
      <dgm:prSet/>
      <dgm:spPr/>
      <dgm:t>
        <a:bodyPr/>
        <a:lstStyle/>
        <a:p>
          <a:endParaRPr lang="en-US"/>
        </a:p>
      </dgm:t>
    </dgm:pt>
    <dgm:pt modelId="{49202D60-4A65-4E53-A64C-0A64FD8BA714}" type="sibTrans" cxnId="{4FF22065-7394-437D-940D-271CAF4E1F37}">
      <dgm:prSet/>
      <dgm:spPr/>
      <dgm:t>
        <a:bodyPr/>
        <a:lstStyle/>
        <a:p>
          <a:endParaRPr lang="en-US"/>
        </a:p>
      </dgm:t>
    </dgm:pt>
    <dgm:pt modelId="{179934D5-3450-4839-A5AF-0EE2ED9494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Most importantly: Knowing when it’s an emergency/ very serious</a:t>
          </a:r>
          <a:endParaRPr lang="en-US" dirty="0"/>
        </a:p>
      </dgm:t>
    </dgm:pt>
    <dgm:pt modelId="{AFE077CF-5713-4EAF-9E47-828B8B782B95}" type="parTrans" cxnId="{ADA90897-7308-4E4E-8265-4468B764BE9B}">
      <dgm:prSet/>
      <dgm:spPr/>
      <dgm:t>
        <a:bodyPr/>
        <a:lstStyle/>
        <a:p>
          <a:endParaRPr lang="en-US"/>
        </a:p>
      </dgm:t>
    </dgm:pt>
    <dgm:pt modelId="{46836A55-D4C4-4DF3-B32C-C59979D1977F}" type="sibTrans" cxnId="{ADA90897-7308-4E4E-8265-4468B764BE9B}">
      <dgm:prSet/>
      <dgm:spPr/>
      <dgm:t>
        <a:bodyPr/>
        <a:lstStyle/>
        <a:p>
          <a:endParaRPr lang="en-US"/>
        </a:p>
      </dgm:t>
    </dgm:pt>
    <dgm:pt modelId="{3239C8BA-E730-4968-BBDC-C5B9B727DCF2}" type="pres">
      <dgm:prSet presAssocID="{51569B30-63F8-442C-94F9-9132E48451B7}" presName="root" presStyleCnt="0">
        <dgm:presLayoutVars>
          <dgm:dir/>
          <dgm:resizeHandles val="exact"/>
        </dgm:presLayoutVars>
      </dgm:prSet>
      <dgm:spPr/>
    </dgm:pt>
    <dgm:pt modelId="{987168CC-0A47-4283-99B9-E5180FDFEE98}" type="pres">
      <dgm:prSet presAssocID="{6B0DA615-6638-4946-B8CC-889BA99E59AE}" presName="compNode" presStyleCnt="0"/>
      <dgm:spPr/>
    </dgm:pt>
    <dgm:pt modelId="{8ACDB199-0981-4CF8-8E79-BD46FA13EA97}" type="pres">
      <dgm:prSet presAssocID="{6B0DA615-6638-4946-B8CC-889BA99E59AE}" presName="bgRect" presStyleLbl="bgShp" presStyleIdx="0" presStyleCnt="3"/>
      <dgm:spPr/>
    </dgm:pt>
    <dgm:pt modelId="{7EC3A26D-62EB-43E2-B046-D744F6FD7E53}" type="pres">
      <dgm:prSet presAssocID="{6B0DA615-6638-4946-B8CC-889BA99E59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89E42188-1B8E-4211-A07C-5FC734A15630}" type="pres">
      <dgm:prSet presAssocID="{6B0DA615-6638-4946-B8CC-889BA99E59AE}" presName="spaceRect" presStyleCnt="0"/>
      <dgm:spPr/>
    </dgm:pt>
    <dgm:pt modelId="{060B981E-6A66-47B9-80F7-6C654DC71855}" type="pres">
      <dgm:prSet presAssocID="{6B0DA615-6638-4946-B8CC-889BA99E59AE}" presName="parTx" presStyleLbl="revTx" presStyleIdx="0" presStyleCnt="3">
        <dgm:presLayoutVars>
          <dgm:chMax val="0"/>
          <dgm:chPref val="0"/>
        </dgm:presLayoutVars>
      </dgm:prSet>
      <dgm:spPr/>
    </dgm:pt>
    <dgm:pt modelId="{EEC0BE3F-282F-4359-8380-5A591DED58E9}" type="pres">
      <dgm:prSet presAssocID="{B7772137-813E-4A8D-8E70-FF1E34AC714F}" presName="sibTrans" presStyleCnt="0"/>
      <dgm:spPr/>
    </dgm:pt>
    <dgm:pt modelId="{ADC820FC-7B9C-4FC0-B544-8971A27E9910}" type="pres">
      <dgm:prSet presAssocID="{EBEF47D7-6122-4785-802A-A299EDE096BA}" presName="compNode" presStyleCnt="0"/>
      <dgm:spPr/>
    </dgm:pt>
    <dgm:pt modelId="{8D05DBE4-1A9A-4AF0-962C-ACD810669575}" type="pres">
      <dgm:prSet presAssocID="{EBEF47D7-6122-4785-802A-A299EDE096BA}" presName="bgRect" presStyleLbl="bgShp" presStyleIdx="1" presStyleCnt="3"/>
      <dgm:spPr/>
    </dgm:pt>
    <dgm:pt modelId="{C587733A-B6D6-47E2-B892-19D35442B73F}" type="pres">
      <dgm:prSet presAssocID="{EBEF47D7-6122-4785-802A-A299EDE096B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0D1D0C6E-BB34-4DC2-9C9D-807EC021737E}" type="pres">
      <dgm:prSet presAssocID="{EBEF47D7-6122-4785-802A-A299EDE096BA}" presName="spaceRect" presStyleCnt="0"/>
      <dgm:spPr/>
    </dgm:pt>
    <dgm:pt modelId="{F1628025-2097-4917-88BB-D9BC20D94559}" type="pres">
      <dgm:prSet presAssocID="{EBEF47D7-6122-4785-802A-A299EDE096BA}" presName="parTx" presStyleLbl="revTx" presStyleIdx="1" presStyleCnt="3">
        <dgm:presLayoutVars>
          <dgm:chMax val="0"/>
          <dgm:chPref val="0"/>
        </dgm:presLayoutVars>
      </dgm:prSet>
      <dgm:spPr/>
    </dgm:pt>
    <dgm:pt modelId="{1D37DBE0-F419-4476-A171-023F3E78F99E}" type="pres">
      <dgm:prSet presAssocID="{49202D60-4A65-4E53-A64C-0A64FD8BA714}" presName="sibTrans" presStyleCnt="0"/>
      <dgm:spPr/>
    </dgm:pt>
    <dgm:pt modelId="{D8568DDE-E726-4629-AE41-79C9AAEE9D96}" type="pres">
      <dgm:prSet presAssocID="{179934D5-3450-4839-A5AF-0EE2ED949475}" presName="compNode" presStyleCnt="0"/>
      <dgm:spPr/>
    </dgm:pt>
    <dgm:pt modelId="{3B81E659-B9F4-4A10-8B51-ADF370D06DAD}" type="pres">
      <dgm:prSet presAssocID="{179934D5-3450-4839-A5AF-0EE2ED949475}" presName="bgRect" presStyleLbl="bgShp" presStyleIdx="2" presStyleCnt="3"/>
      <dgm:spPr/>
    </dgm:pt>
    <dgm:pt modelId="{5B392DC7-0ECE-4B14-8190-C70D48BBFBCC}" type="pres">
      <dgm:prSet presAssocID="{179934D5-3450-4839-A5AF-0EE2ED94947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mbulance with solid fill"/>
        </a:ext>
      </dgm:extLst>
    </dgm:pt>
    <dgm:pt modelId="{F79D741E-D307-4EF5-96B9-7D4E44D4A923}" type="pres">
      <dgm:prSet presAssocID="{179934D5-3450-4839-A5AF-0EE2ED949475}" presName="spaceRect" presStyleCnt="0"/>
      <dgm:spPr/>
    </dgm:pt>
    <dgm:pt modelId="{6C3EBDAA-3187-4A7E-AA74-1C73553C967E}" type="pres">
      <dgm:prSet presAssocID="{179934D5-3450-4839-A5AF-0EE2ED94947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7577123-A783-4D87-84A1-D416F940ED11}" type="presOf" srcId="{6B0DA615-6638-4946-B8CC-889BA99E59AE}" destId="{060B981E-6A66-47B9-80F7-6C654DC71855}" srcOrd="0" destOrd="0" presId="urn:microsoft.com/office/officeart/2018/2/layout/IconVerticalSolidList"/>
    <dgm:cxn modelId="{833B3F32-A010-44F4-A6A0-0B10AA600186}" type="presOf" srcId="{51569B30-63F8-442C-94F9-9132E48451B7}" destId="{3239C8BA-E730-4968-BBDC-C5B9B727DCF2}" srcOrd="0" destOrd="0" presId="urn:microsoft.com/office/officeart/2018/2/layout/IconVerticalSolidList"/>
    <dgm:cxn modelId="{4FF22065-7394-437D-940D-271CAF4E1F37}" srcId="{51569B30-63F8-442C-94F9-9132E48451B7}" destId="{EBEF47D7-6122-4785-802A-A299EDE096BA}" srcOrd="1" destOrd="0" parTransId="{64D6A3A2-5658-4AB2-B414-6EF9255B2E97}" sibTransId="{49202D60-4A65-4E53-A64C-0A64FD8BA714}"/>
    <dgm:cxn modelId="{97787258-9FFE-40CF-BFFF-DB283667C018}" type="presOf" srcId="{179934D5-3450-4839-A5AF-0EE2ED949475}" destId="{6C3EBDAA-3187-4A7E-AA74-1C73553C967E}" srcOrd="0" destOrd="0" presId="urn:microsoft.com/office/officeart/2018/2/layout/IconVerticalSolidList"/>
    <dgm:cxn modelId="{F0482E89-09E9-4C78-8D1A-2578CC9E663D}" type="presOf" srcId="{EBEF47D7-6122-4785-802A-A299EDE096BA}" destId="{F1628025-2097-4917-88BB-D9BC20D94559}" srcOrd="0" destOrd="0" presId="urn:microsoft.com/office/officeart/2018/2/layout/IconVerticalSolidList"/>
    <dgm:cxn modelId="{ADA90897-7308-4E4E-8265-4468B764BE9B}" srcId="{51569B30-63F8-442C-94F9-9132E48451B7}" destId="{179934D5-3450-4839-A5AF-0EE2ED949475}" srcOrd="2" destOrd="0" parTransId="{AFE077CF-5713-4EAF-9E47-828B8B782B95}" sibTransId="{46836A55-D4C4-4DF3-B32C-C59979D1977F}"/>
    <dgm:cxn modelId="{6E3CD5F2-AEBE-4901-A487-D83EB9C454B8}" srcId="{51569B30-63F8-442C-94F9-9132E48451B7}" destId="{6B0DA615-6638-4946-B8CC-889BA99E59AE}" srcOrd="0" destOrd="0" parTransId="{5807EEFD-5F4C-4912-A0EF-1AA51D4F95FF}" sibTransId="{B7772137-813E-4A8D-8E70-FF1E34AC714F}"/>
    <dgm:cxn modelId="{E5A58751-507E-4351-ACEB-0FF35C325CE7}" type="presParOf" srcId="{3239C8BA-E730-4968-BBDC-C5B9B727DCF2}" destId="{987168CC-0A47-4283-99B9-E5180FDFEE98}" srcOrd="0" destOrd="0" presId="urn:microsoft.com/office/officeart/2018/2/layout/IconVerticalSolidList"/>
    <dgm:cxn modelId="{883F04E7-B177-4DD8-A74F-21126803546C}" type="presParOf" srcId="{987168CC-0A47-4283-99B9-E5180FDFEE98}" destId="{8ACDB199-0981-4CF8-8E79-BD46FA13EA97}" srcOrd="0" destOrd="0" presId="urn:microsoft.com/office/officeart/2018/2/layout/IconVerticalSolidList"/>
    <dgm:cxn modelId="{B4458C5A-BCBC-48A5-9EB9-3C190FB5CC58}" type="presParOf" srcId="{987168CC-0A47-4283-99B9-E5180FDFEE98}" destId="{7EC3A26D-62EB-43E2-B046-D744F6FD7E53}" srcOrd="1" destOrd="0" presId="urn:microsoft.com/office/officeart/2018/2/layout/IconVerticalSolidList"/>
    <dgm:cxn modelId="{7632DF54-55FD-4CB7-84DB-C3BA0A955B25}" type="presParOf" srcId="{987168CC-0A47-4283-99B9-E5180FDFEE98}" destId="{89E42188-1B8E-4211-A07C-5FC734A15630}" srcOrd="2" destOrd="0" presId="urn:microsoft.com/office/officeart/2018/2/layout/IconVerticalSolidList"/>
    <dgm:cxn modelId="{C386BF65-154F-4844-9BD0-728345D74FCE}" type="presParOf" srcId="{987168CC-0A47-4283-99B9-E5180FDFEE98}" destId="{060B981E-6A66-47B9-80F7-6C654DC71855}" srcOrd="3" destOrd="0" presId="urn:microsoft.com/office/officeart/2018/2/layout/IconVerticalSolidList"/>
    <dgm:cxn modelId="{E862279C-EB51-4DB0-97BA-FE0477CA1F84}" type="presParOf" srcId="{3239C8BA-E730-4968-BBDC-C5B9B727DCF2}" destId="{EEC0BE3F-282F-4359-8380-5A591DED58E9}" srcOrd="1" destOrd="0" presId="urn:microsoft.com/office/officeart/2018/2/layout/IconVerticalSolidList"/>
    <dgm:cxn modelId="{8AE957EA-03D7-43EF-9681-6EB4E5B64697}" type="presParOf" srcId="{3239C8BA-E730-4968-BBDC-C5B9B727DCF2}" destId="{ADC820FC-7B9C-4FC0-B544-8971A27E9910}" srcOrd="2" destOrd="0" presId="urn:microsoft.com/office/officeart/2018/2/layout/IconVerticalSolidList"/>
    <dgm:cxn modelId="{B0B4FDFF-E45F-417A-8C16-B7F3B6E0048A}" type="presParOf" srcId="{ADC820FC-7B9C-4FC0-B544-8971A27E9910}" destId="{8D05DBE4-1A9A-4AF0-962C-ACD810669575}" srcOrd="0" destOrd="0" presId="urn:microsoft.com/office/officeart/2018/2/layout/IconVerticalSolidList"/>
    <dgm:cxn modelId="{B836A3B9-99BA-44DD-8CA4-A30298F7965E}" type="presParOf" srcId="{ADC820FC-7B9C-4FC0-B544-8971A27E9910}" destId="{C587733A-B6D6-47E2-B892-19D35442B73F}" srcOrd="1" destOrd="0" presId="urn:microsoft.com/office/officeart/2018/2/layout/IconVerticalSolidList"/>
    <dgm:cxn modelId="{06CEEE10-7A3E-40A6-948D-C691FCA1932F}" type="presParOf" srcId="{ADC820FC-7B9C-4FC0-B544-8971A27E9910}" destId="{0D1D0C6E-BB34-4DC2-9C9D-807EC021737E}" srcOrd="2" destOrd="0" presId="urn:microsoft.com/office/officeart/2018/2/layout/IconVerticalSolidList"/>
    <dgm:cxn modelId="{169C62CC-5761-4F75-BB5E-08FE4DF53094}" type="presParOf" srcId="{ADC820FC-7B9C-4FC0-B544-8971A27E9910}" destId="{F1628025-2097-4917-88BB-D9BC20D94559}" srcOrd="3" destOrd="0" presId="urn:microsoft.com/office/officeart/2018/2/layout/IconVerticalSolidList"/>
    <dgm:cxn modelId="{A0F8F92C-D293-480A-8892-48F45DCE3446}" type="presParOf" srcId="{3239C8BA-E730-4968-BBDC-C5B9B727DCF2}" destId="{1D37DBE0-F419-4476-A171-023F3E78F99E}" srcOrd="3" destOrd="0" presId="urn:microsoft.com/office/officeart/2018/2/layout/IconVerticalSolidList"/>
    <dgm:cxn modelId="{CD3F5A06-1334-419D-B407-AE518220FD60}" type="presParOf" srcId="{3239C8BA-E730-4968-BBDC-C5B9B727DCF2}" destId="{D8568DDE-E726-4629-AE41-79C9AAEE9D96}" srcOrd="4" destOrd="0" presId="urn:microsoft.com/office/officeart/2018/2/layout/IconVerticalSolidList"/>
    <dgm:cxn modelId="{23A7D593-7DB4-417F-9450-F40A9E410409}" type="presParOf" srcId="{D8568DDE-E726-4629-AE41-79C9AAEE9D96}" destId="{3B81E659-B9F4-4A10-8B51-ADF370D06DAD}" srcOrd="0" destOrd="0" presId="urn:microsoft.com/office/officeart/2018/2/layout/IconVerticalSolidList"/>
    <dgm:cxn modelId="{C0B7E6E5-4B7B-4C89-AD42-50B944CE51CA}" type="presParOf" srcId="{D8568DDE-E726-4629-AE41-79C9AAEE9D96}" destId="{5B392DC7-0ECE-4B14-8190-C70D48BBFBCC}" srcOrd="1" destOrd="0" presId="urn:microsoft.com/office/officeart/2018/2/layout/IconVerticalSolidList"/>
    <dgm:cxn modelId="{1791799D-AEFA-4D00-80CC-EEEADE90C734}" type="presParOf" srcId="{D8568DDE-E726-4629-AE41-79C9AAEE9D96}" destId="{F79D741E-D307-4EF5-96B9-7D4E44D4A923}" srcOrd="2" destOrd="0" presId="urn:microsoft.com/office/officeart/2018/2/layout/IconVerticalSolidList"/>
    <dgm:cxn modelId="{426E1132-78DE-46BE-B06B-CB43F18BB5E5}" type="presParOf" srcId="{D8568DDE-E726-4629-AE41-79C9AAEE9D96}" destId="{6C3EBDAA-3187-4A7E-AA74-1C73553C967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047365-681C-429A-A9B7-BF00929F97C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BACBA5D-E51E-4E9E-B490-E044CDBEC6A9}">
      <dgm:prSet/>
      <dgm:spPr/>
      <dgm:t>
        <a:bodyPr/>
        <a:lstStyle/>
        <a:p>
          <a:r>
            <a:rPr lang="en-US" dirty="0"/>
            <a:t>Never measure the clinician’s ability to properly DIAGNOSE patients (evaluate ‘undifferentiated’ patients) without physician involvement</a:t>
          </a:r>
        </a:p>
      </dgm:t>
    </dgm:pt>
    <dgm:pt modelId="{13890A6B-AD5B-413C-A79B-9CE8FCFB9B9E}" type="parTrans" cxnId="{498609A5-CA99-4983-B062-250A31195B36}">
      <dgm:prSet/>
      <dgm:spPr/>
      <dgm:t>
        <a:bodyPr/>
        <a:lstStyle/>
        <a:p>
          <a:endParaRPr lang="en-US"/>
        </a:p>
      </dgm:t>
    </dgm:pt>
    <dgm:pt modelId="{A623D644-F7A5-4839-AEE9-56BB3307C5C4}" type="sibTrans" cxnId="{498609A5-CA99-4983-B062-250A31195B36}">
      <dgm:prSet/>
      <dgm:spPr/>
      <dgm:t>
        <a:bodyPr/>
        <a:lstStyle/>
        <a:p>
          <a:endParaRPr lang="en-US"/>
        </a:p>
      </dgm:t>
    </dgm:pt>
    <dgm:pt modelId="{439B9F9A-689C-4A18-9E3A-8D762DEBA7A9}">
      <dgm:prSet/>
      <dgm:spPr/>
      <dgm:t>
        <a:bodyPr/>
        <a:lstStyle/>
        <a:p>
          <a:r>
            <a:rPr lang="en-US" dirty="0"/>
            <a:t>Never measure the clinician’s ability to manage HIGH RISK, acutely ill patients without physician involvement</a:t>
          </a:r>
        </a:p>
      </dgm:t>
    </dgm:pt>
    <dgm:pt modelId="{DA21AD5D-9873-4609-80E4-894B57C68398}" type="parTrans" cxnId="{445B886D-D0E5-4361-93A8-BD1CC84B51DA}">
      <dgm:prSet/>
      <dgm:spPr/>
      <dgm:t>
        <a:bodyPr/>
        <a:lstStyle/>
        <a:p>
          <a:endParaRPr lang="en-US"/>
        </a:p>
      </dgm:t>
    </dgm:pt>
    <dgm:pt modelId="{6AE689AC-C75F-4802-9971-74D7F512DCFA}" type="sibTrans" cxnId="{445B886D-D0E5-4361-93A8-BD1CC84B51DA}">
      <dgm:prSet/>
      <dgm:spPr/>
      <dgm:t>
        <a:bodyPr/>
        <a:lstStyle/>
        <a:p>
          <a:endParaRPr lang="en-US"/>
        </a:p>
      </dgm:t>
    </dgm:pt>
    <dgm:pt modelId="{FEB4AC1B-B51B-4AE6-B958-E1299D631A6F}">
      <dgm:prSet/>
      <dgm:spPr/>
      <dgm:t>
        <a:bodyPr/>
        <a:lstStyle/>
        <a:p>
          <a:r>
            <a:rPr lang="en-US" dirty="0"/>
            <a:t>AND YET… Legislation would allow NPs/PAs to treat ALL South Carolina patients, no matter how complex or ill</a:t>
          </a:r>
        </a:p>
      </dgm:t>
    </dgm:pt>
    <dgm:pt modelId="{B43E875C-88A8-47BC-AC31-4689FD7392D2}" type="parTrans" cxnId="{A12EEB0C-40E5-4E43-880A-7A7DFF3864A7}">
      <dgm:prSet/>
      <dgm:spPr/>
      <dgm:t>
        <a:bodyPr/>
        <a:lstStyle/>
        <a:p>
          <a:endParaRPr lang="en-US"/>
        </a:p>
      </dgm:t>
    </dgm:pt>
    <dgm:pt modelId="{02A29518-39EB-47FA-8825-58C5181B6617}" type="sibTrans" cxnId="{A12EEB0C-40E5-4E43-880A-7A7DFF3864A7}">
      <dgm:prSet/>
      <dgm:spPr/>
      <dgm:t>
        <a:bodyPr/>
        <a:lstStyle/>
        <a:p>
          <a:endParaRPr lang="en-US"/>
        </a:p>
      </dgm:t>
    </dgm:pt>
    <dgm:pt modelId="{60B08297-3CBC-4105-97EE-FE81C6754612}" type="pres">
      <dgm:prSet presAssocID="{D9047365-681C-429A-A9B7-BF00929F97CC}" presName="root" presStyleCnt="0">
        <dgm:presLayoutVars>
          <dgm:dir/>
          <dgm:resizeHandles val="exact"/>
        </dgm:presLayoutVars>
      </dgm:prSet>
      <dgm:spPr/>
    </dgm:pt>
    <dgm:pt modelId="{C1829DE8-E717-4B8D-B8A3-8B216EEC901D}" type="pres">
      <dgm:prSet presAssocID="{FBACBA5D-E51E-4E9E-B490-E044CDBEC6A9}" presName="compNode" presStyleCnt="0"/>
      <dgm:spPr/>
    </dgm:pt>
    <dgm:pt modelId="{5E323DB0-E326-43D8-BD69-4E629D5C7221}" type="pres">
      <dgm:prSet presAssocID="{FBACBA5D-E51E-4E9E-B490-E044CDBEC6A9}" presName="bgRect" presStyleLbl="bgShp" presStyleIdx="0" presStyleCnt="3"/>
      <dgm:spPr/>
    </dgm:pt>
    <dgm:pt modelId="{5A9A2351-0ED5-4459-95CC-ED66592C786D}" type="pres">
      <dgm:prSet presAssocID="{FBACBA5D-E51E-4E9E-B490-E044CDBEC6A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E2658470-43B4-411D-9B71-6B269BC1C547}" type="pres">
      <dgm:prSet presAssocID="{FBACBA5D-E51E-4E9E-B490-E044CDBEC6A9}" presName="spaceRect" presStyleCnt="0"/>
      <dgm:spPr/>
    </dgm:pt>
    <dgm:pt modelId="{8A123B2F-F4F6-4B9A-B740-6F5F624CBBF5}" type="pres">
      <dgm:prSet presAssocID="{FBACBA5D-E51E-4E9E-B490-E044CDBEC6A9}" presName="parTx" presStyleLbl="revTx" presStyleIdx="0" presStyleCnt="3">
        <dgm:presLayoutVars>
          <dgm:chMax val="0"/>
          <dgm:chPref val="0"/>
        </dgm:presLayoutVars>
      </dgm:prSet>
      <dgm:spPr/>
    </dgm:pt>
    <dgm:pt modelId="{72C7FFB0-9E70-4E1E-8AC3-40F127C9FF5A}" type="pres">
      <dgm:prSet presAssocID="{A623D644-F7A5-4839-AEE9-56BB3307C5C4}" presName="sibTrans" presStyleCnt="0"/>
      <dgm:spPr/>
    </dgm:pt>
    <dgm:pt modelId="{1E5FAE0D-CF47-468C-A211-AC92D918B82D}" type="pres">
      <dgm:prSet presAssocID="{439B9F9A-689C-4A18-9E3A-8D762DEBA7A9}" presName="compNode" presStyleCnt="0"/>
      <dgm:spPr/>
    </dgm:pt>
    <dgm:pt modelId="{9464FCFF-D1E1-43FF-A7C0-70D20E94C099}" type="pres">
      <dgm:prSet presAssocID="{439B9F9A-689C-4A18-9E3A-8D762DEBA7A9}" presName="bgRect" presStyleLbl="bgShp" presStyleIdx="1" presStyleCnt="3"/>
      <dgm:spPr/>
    </dgm:pt>
    <dgm:pt modelId="{928DAE33-3D46-45DF-A3B2-62F99191782F}" type="pres">
      <dgm:prSet presAssocID="{439B9F9A-689C-4A18-9E3A-8D762DEBA7A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18A4AEFE-4DEA-4F4B-9750-200A2B5D2B32}" type="pres">
      <dgm:prSet presAssocID="{439B9F9A-689C-4A18-9E3A-8D762DEBA7A9}" presName="spaceRect" presStyleCnt="0"/>
      <dgm:spPr/>
    </dgm:pt>
    <dgm:pt modelId="{B1FBF43C-1E81-430B-8C80-29453473FDB7}" type="pres">
      <dgm:prSet presAssocID="{439B9F9A-689C-4A18-9E3A-8D762DEBA7A9}" presName="parTx" presStyleLbl="revTx" presStyleIdx="1" presStyleCnt="3">
        <dgm:presLayoutVars>
          <dgm:chMax val="0"/>
          <dgm:chPref val="0"/>
        </dgm:presLayoutVars>
      </dgm:prSet>
      <dgm:spPr/>
    </dgm:pt>
    <dgm:pt modelId="{CFB96480-BE6D-4FCF-93D3-3ECF26957423}" type="pres">
      <dgm:prSet presAssocID="{6AE689AC-C75F-4802-9971-74D7F512DCFA}" presName="sibTrans" presStyleCnt="0"/>
      <dgm:spPr/>
    </dgm:pt>
    <dgm:pt modelId="{1AB02DEF-0702-438D-8F72-3A4FF9968DE2}" type="pres">
      <dgm:prSet presAssocID="{FEB4AC1B-B51B-4AE6-B958-E1299D631A6F}" presName="compNode" presStyleCnt="0"/>
      <dgm:spPr/>
    </dgm:pt>
    <dgm:pt modelId="{E49E9C7E-D4D3-4D93-8B9A-7F482D66A719}" type="pres">
      <dgm:prSet presAssocID="{FEB4AC1B-B51B-4AE6-B958-E1299D631A6F}" presName="bgRect" presStyleLbl="bgShp" presStyleIdx="2" presStyleCnt="3"/>
      <dgm:spPr/>
    </dgm:pt>
    <dgm:pt modelId="{8B008961-1E0B-45C1-B4C3-536A1D9E052A}" type="pres">
      <dgm:prSet presAssocID="{FEB4AC1B-B51B-4AE6-B958-E1299D631A6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E27224BF-1399-4CB6-875C-97AECDDC89DB}" type="pres">
      <dgm:prSet presAssocID="{FEB4AC1B-B51B-4AE6-B958-E1299D631A6F}" presName="spaceRect" presStyleCnt="0"/>
      <dgm:spPr/>
    </dgm:pt>
    <dgm:pt modelId="{8ADD876C-E295-4361-A5BC-22B61DE93929}" type="pres">
      <dgm:prSet presAssocID="{FEB4AC1B-B51B-4AE6-B958-E1299D631A6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12EEB0C-40E5-4E43-880A-7A7DFF3864A7}" srcId="{D9047365-681C-429A-A9B7-BF00929F97CC}" destId="{FEB4AC1B-B51B-4AE6-B958-E1299D631A6F}" srcOrd="2" destOrd="0" parTransId="{B43E875C-88A8-47BC-AC31-4689FD7392D2}" sibTransId="{02A29518-39EB-47FA-8825-58C5181B6617}"/>
    <dgm:cxn modelId="{6DBABC24-0877-48EE-A7DA-C68564ABB1B3}" type="presOf" srcId="{D9047365-681C-429A-A9B7-BF00929F97CC}" destId="{60B08297-3CBC-4105-97EE-FE81C6754612}" srcOrd="0" destOrd="0" presId="urn:microsoft.com/office/officeart/2018/2/layout/IconVerticalSolidList"/>
    <dgm:cxn modelId="{445B886D-D0E5-4361-93A8-BD1CC84B51DA}" srcId="{D9047365-681C-429A-A9B7-BF00929F97CC}" destId="{439B9F9A-689C-4A18-9E3A-8D762DEBA7A9}" srcOrd="1" destOrd="0" parTransId="{DA21AD5D-9873-4609-80E4-894B57C68398}" sibTransId="{6AE689AC-C75F-4802-9971-74D7F512DCFA}"/>
    <dgm:cxn modelId="{AA09BA9D-FF9F-457F-9C23-28BE16DA9455}" type="presOf" srcId="{FBACBA5D-E51E-4E9E-B490-E044CDBEC6A9}" destId="{8A123B2F-F4F6-4B9A-B740-6F5F624CBBF5}" srcOrd="0" destOrd="0" presId="urn:microsoft.com/office/officeart/2018/2/layout/IconVerticalSolidList"/>
    <dgm:cxn modelId="{498609A5-CA99-4983-B062-250A31195B36}" srcId="{D9047365-681C-429A-A9B7-BF00929F97CC}" destId="{FBACBA5D-E51E-4E9E-B490-E044CDBEC6A9}" srcOrd="0" destOrd="0" parTransId="{13890A6B-AD5B-413C-A79B-9CE8FCFB9B9E}" sibTransId="{A623D644-F7A5-4839-AEE9-56BB3307C5C4}"/>
    <dgm:cxn modelId="{8E6BF8B8-750F-4E54-BF52-DAD212FD5616}" type="presOf" srcId="{FEB4AC1B-B51B-4AE6-B958-E1299D631A6F}" destId="{8ADD876C-E295-4361-A5BC-22B61DE93929}" srcOrd="0" destOrd="0" presId="urn:microsoft.com/office/officeart/2018/2/layout/IconVerticalSolidList"/>
    <dgm:cxn modelId="{7E215CF1-999B-48F2-995A-786798315B08}" type="presOf" srcId="{439B9F9A-689C-4A18-9E3A-8D762DEBA7A9}" destId="{B1FBF43C-1E81-430B-8C80-29453473FDB7}" srcOrd="0" destOrd="0" presId="urn:microsoft.com/office/officeart/2018/2/layout/IconVerticalSolidList"/>
    <dgm:cxn modelId="{CBD8E239-D0A2-46E9-B972-49AD2B4EB274}" type="presParOf" srcId="{60B08297-3CBC-4105-97EE-FE81C6754612}" destId="{C1829DE8-E717-4B8D-B8A3-8B216EEC901D}" srcOrd="0" destOrd="0" presId="urn:microsoft.com/office/officeart/2018/2/layout/IconVerticalSolidList"/>
    <dgm:cxn modelId="{3F9FE482-765C-4568-AF7A-35B377C0EDE5}" type="presParOf" srcId="{C1829DE8-E717-4B8D-B8A3-8B216EEC901D}" destId="{5E323DB0-E326-43D8-BD69-4E629D5C7221}" srcOrd="0" destOrd="0" presId="urn:microsoft.com/office/officeart/2018/2/layout/IconVerticalSolidList"/>
    <dgm:cxn modelId="{25D06E16-C7E0-449B-8F22-C010FC8BF9E5}" type="presParOf" srcId="{C1829DE8-E717-4B8D-B8A3-8B216EEC901D}" destId="{5A9A2351-0ED5-4459-95CC-ED66592C786D}" srcOrd="1" destOrd="0" presId="urn:microsoft.com/office/officeart/2018/2/layout/IconVerticalSolidList"/>
    <dgm:cxn modelId="{D802DD87-CB8D-47F1-9871-A9620CF7858C}" type="presParOf" srcId="{C1829DE8-E717-4B8D-B8A3-8B216EEC901D}" destId="{E2658470-43B4-411D-9B71-6B269BC1C547}" srcOrd="2" destOrd="0" presId="urn:microsoft.com/office/officeart/2018/2/layout/IconVerticalSolidList"/>
    <dgm:cxn modelId="{E51DAE46-338F-4903-8B70-2F46351F8CB1}" type="presParOf" srcId="{C1829DE8-E717-4B8D-B8A3-8B216EEC901D}" destId="{8A123B2F-F4F6-4B9A-B740-6F5F624CBBF5}" srcOrd="3" destOrd="0" presId="urn:microsoft.com/office/officeart/2018/2/layout/IconVerticalSolidList"/>
    <dgm:cxn modelId="{78F24CCB-9DD8-4250-B03D-DEBB011BE185}" type="presParOf" srcId="{60B08297-3CBC-4105-97EE-FE81C6754612}" destId="{72C7FFB0-9E70-4E1E-8AC3-40F127C9FF5A}" srcOrd="1" destOrd="0" presId="urn:microsoft.com/office/officeart/2018/2/layout/IconVerticalSolidList"/>
    <dgm:cxn modelId="{B2CDC7EA-A942-4016-B721-CC6B02C8DE58}" type="presParOf" srcId="{60B08297-3CBC-4105-97EE-FE81C6754612}" destId="{1E5FAE0D-CF47-468C-A211-AC92D918B82D}" srcOrd="2" destOrd="0" presId="urn:microsoft.com/office/officeart/2018/2/layout/IconVerticalSolidList"/>
    <dgm:cxn modelId="{B3CF9887-F707-433D-9693-FFB3B91CC667}" type="presParOf" srcId="{1E5FAE0D-CF47-468C-A211-AC92D918B82D}" destId="{9464FCFF-D1E1-43FF-A7C0-70D20E94C099}" srcOrd="0" destOrd="0" presId="urn:microsoft.com/office/officeart/2018/2/layout/IconVerticalSolidList"/>
    <dgm:cxn modelId="{398BE681-DB9B-433F-AE09-DB0048811D1E}" type="presParOf" srcId="{1E5FAE0D-CF47-468C-A211-AC92D918B82D}" destId="{928DAE33-3D46-45DF-A3B2-62F99191782F}" srcOrd="1" destOrd="0" presId="urn:microsoft.com/office/officeart/2018/2/layout/IconVerticalSolidList"/>
    <dgm:cxn modelId="{6B3C81E6-4FBA-4692-A583-EC2008E67EDD}" type="presParOf" srcId="{1E5FAE0D-CF47-468C-A211-AC92D918B82D}" destId="{18A4AEFE-4DEA-4F4B-9750-200A2B5D2B32}" srcOrd="2" destOrd="0" presId="urn:microsoft.com/office/officeart/2018/2/layout/IconVerticalSolidList"/>
    <dgm:cxn modelId="{5736D641-D5BF-4306-A4AF-54821B014173}" type="presParOf" srcId="{1E5FAE0D-CF47-468C-A211-AC92D918B82D}" destId="{B1FBF43C-1E81-430B-8C80-29453473FDB7}" srcOrd="3" destOrd="0" presId="urn:microsoft.com/office/officeart/2018/2/layout/IconVerticalSolidList"/>
    <dgm:cxn modelId="{BD52AF6F-135B-4323-8097-00FE4EF9F8F2}" type="presParOf" srcId="{60B08297-3CBC-4105-97EE-FE81C6754612}" destId="{CFB96480-BE6D-4FCF-93D3-3ECF26957423}" srcOrd="3" destOrd="0" presId="urn:microsoft.com/office/officeart/2018/2/layout/IconVerticalSolidList"/>
    <dgm:cxn modelId="{2AC7B25D-8F25-4655-AE4D-7A78E978245B}" type="presParOf" srcId="{60B08297-3CBC-4105-97EE-FE81C6754612}" destId="{1AB02DEF-0702-438D-8F72-3A4FF9968DE2}" srcOrd="4" destOrd="0" presId="urn:microsoft.com/office/officeart/2018/2/layout/IconVerticalSolidList"/>
    <dgm:cxn modelId="{73C4AFD2-70B5-4BE3-BB81-701D59B6C71E}" type="presParOf" srcId="{1AB02DEF-0702-438D-8F72-3A4FF9968DE2}" destId="{E49E9C7E-D4D3-4D93-8B9A-7F482D66A719}" srcOrd="0" destOrd="0" presId="urn:microsoft.com/office/officeart/2018/2/layout/IconVerticalSolidList"/>
    <dgm:cxn modelId="{B01BDE8A-F455-4216-947E-CE3093E72895}" type="presParOf" srcId="{1AB02DEF-0702-438D-8F72-3A4FF9968DE2}" destId="{8B008961-1E0B-45C1-B4C3-536A1D9E052A}" srcOrd="1" destOrd="0" presId="urn:microsoft.com/office/officeart/2018/2/layout/IconVerticalSolidList"/>
    <dgm:cxn modelId="{7311DABC-57C5-42B9-BDAD-585F0613E02E}" type="presParOf" srcId="{1AB02DEF-0702-438D-8F72-3A4FF9968DE2}" destId="{E27224BF-1399-4CB6-875C-97AECDDC89DB}" srcOrd="2" destOrd="0" presId="urn:microsoft.com/office/officeart/2018/2/layout/IconVerticalSolidList"/>
    <dgm:cxn modelId="{E42066F6-9E49-434C-92A6-A990F311FB3E}" type="presParOf" srcId="{1AB02DEF-0702-438D-8F72-3A4FF9968DE2}" destId="{8ADD876C-E295-4361-A5BC-22B61DE9392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7EA003-0CF9-442B-AA2D-A4BF06C90E3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DF45DBA-4FCE-4DE4-BBBC-B0AE50C8F678}">
      <dgm:prSet/>
      <dgm:spPr/>
      <dgm:t>
        <a:bodyPr/>
        <a:lstStyle/>
        <a:p>
          <a:r>
            <a:rPr lang="en-US" dirty="0"/>
            <a:t>450 Baltimore VA patients, 100% supervised (attending physicians reviewed and signed off on charts, allowed to fix issues)</a:t>
          </a:r>
        </a:p>
      </dgm:t>
    </dgm:pt>
    <dgm:pt modelId="{604FEFA4-2EC5-40DF-8542-4538676FB6A9}" type="parTrans" cxnId="{81DB52B8-7A2F-4FE1-AF06-3C0E95F84AC2}">
      <dgm:prSet/>
      <dgm:spPr/>
      <dgm:t>
        <a:bodyPr/>
        <a:lstStyle/>
        <a:p>
          <a:endParaRPr lang="en-US"/>
        </a:p>
      </dgm:t>
    </dgm:pt>
    <dgm:pt modelId="{B18746DD-DE11-4BBD-A0B0-45D8622950AF}" type="sibTrans" cxnId="{81DB52B8-7A2F-4FE1-AF06-3C0E95F84AC2}">
      <dgm:prSet/>
      <dgm:spPr/>
      <dgm:t>
        <a:bodyPr/>
        <a:lstStyle/>
        <a:p>
          <a:endParaRPr lang="en-US"/>
        </a:p>
      </dgm:t>
    </dgm:pt>
    <dgm:pt modelId="{FAEB6BBA-EA88-4A07-8C41-633CF7491648}">
      <dgm:prSet/>
      <dgm:spPr/>
      <dgm:t>
        <a:bodyPr/>
        <a:lstStyle/>
        <a:p>
          <a:r>
            <a:rPr lang="en-US" dirty="0"/>
            <a:t>Topic: “resource utilization” – not diagnosis, treatment, or health outcomes</a:t>
          </a:r>
        </a:p>
      </dgm:t>
    </dgm:pt>
    <dgm:pt modelId="{60318695-1C8D-4B34-94C1-E0D48A861B46}" type="parTrans" cxnId="{11CBA677-23C0-4857-BC82-54D1A09078E3}">
      <dgm:prSet/>
      <dgm:spPr/>
      <dgm:t>
        <a:bodyPr/>
        <a:lstStyle/>
        <a:p>
          <a:endParaRPr lang="en-US"/>
        </a:p>
      </dgm:t>
    </dgm:pt>
    <dgm:pt modelId="{3123539C-0613-4E0D-B56B-6F0175109185}" type="sibTrans" cxnId="{11CBA677-23C0-4857-BC82-54D1A09078E3}">
      <dgm:prSet/>
      <dgm:spPr/>
      <dgm:t>
        <a:bodyPr/>
        <a:lstStyle/>
        <a:p>
          <a:endParaRPr lang="en-US"/>
        </a:p>
      </dgm:t>
    </dgm:pt>
    <dgm:pt modelId="{7E2EA70D-D949-46CE-8C7A-E2CFCCCC7893}">
      <dgm:prSet/>
      <dgm:spPr/>
      <dgm:t>
        <a:bodyPr/>
        <a:lstStyle/>
        <a:p>
          <a:r>
            <a:rPr lang="en-US"/>
            <a:t>The only significantly significant finding: “In a primary care setting, nurse practitioners may utilize more health care resources than physicians.”  </a:t>
          </a:r>
        </a:p>
      </dgm:t>
    </dgm:pt>
    <dgm:pt modelId="{5109637D-E6DE-4829-8908-DCB59201A49B}" type="parTrans" cxnId="{0A9B6B23-6039-4192-A30A-D154EBEE7D0D}">
      <dgm:prSet/>
      <dgm:spPr/>
      <dgm:t>
        <a:bodyPr/>
        <a:lstStyle/>
        <a:p>
          <a:endParaRPr lang="en-US"/>
        </a:p>
      </dgm:t>
    </dgm:pt>
    <dgm:pt modelId="{A001C062-61AE-4C9F-83B0-C3E603EE3DEA}" type="sibTrans" cxnId="{0A9B6B23-6039-4192-A30A-D154EBEE7D0D}">
      <dgm:prSet/>
      <dgm:spPr/>
      <dgm:t>
        <a:bodyPr/>
        <a:lstStyle/>
        <a:p>
          <a:endParaRPr lang="en-US"/>
        </a:p>
      </dgm:t>
    </dgm:pt>
    <dgm:pt modelId="{F5097320-32D3-4BC7-BBDC-ACAC079B081E}" type="pres">
      <dgm:prSet presAssocID="{6C7EA003-0CF9-442B-AA2D-A4BF06C90E33}" presName="root" presStyleCnt="0">
        <dgm:presLayoutVars>
          <dgm:dir/>
          <dgm:resizeHandles val="exact"/>
        </dgm:presLayoutVars>
      </dgm:prSet>
      <dgm:spPr/>
    </dgm:pt>
    <dgm:pt modelId="{18465C90-B079-4501-8061-B145045CC014}" type="pres">
      <dgm:prSet presAssocID="{DDF45DBA-4FCE-4DE4-BBBC-B0AE50C8F678}" presName="compNode" presStyleCnt="0"/>
      <dgm:spPr/>
    </dgm:pt>
    <dgm:pt modelId="{52CB8380-CE85-41B1-912A-EEE161CE2E77}" type="pres">
      <dgm:prSet presAssocID="{DDF45DBA-4FCE-4DE4-BBBC-B0AE50C8F678}" presName="bgRect" presStyleLbl="bgShp" presStyleIdx="0" presStyleCnt="3"/>
      <dgm:spPr/>
    </dgm:pt>
    <dgm:pt modelId="{FB7672B1-B288-49B9-96E0-DF686D20987B}" type="pres">
      <dgm:prSet presAssocID="{DDF45DBA-4FCE-4DE4-BBBC-B0AE50C8F67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F59A2DE9-64D2-4276-9936-3F94FB2C73F0}" type="pres">
      <dgm:prSet presAssocID="{DDF45DBA-4FCE-4DE4-BBBC-B0AE50C8F678}" presName="spaceRect" presStyleCnt="0"/>
      <dgm:spPr/>
    </dgm:pt>
    <dgm:pt modelId="{462A7632-B9CC-45FE-847C-8F0573F5865E}" type="pres">
      <dgm:prSet presAssocID="{DDF45DBA-4FCE-4DE4-BBBC-B0AE50C8F678}" presName="parTx" presStyleLbl="revTx" presStyleIdx="0" presStyleCnt="3">
        <dgm:presLayoutVars>
          <dgm:chMax val="0"/>
          <dgm:chPref val="0"/>
        </dgm:presLayoutVars>
      </dgm:prSet>
      <dgm:spPr/>
    </dgm:pt>
    <dgm:pt modelId="{1EE2A7DA-A36B-4CCB-9BAC-DB93C77545D6}" type="pres">
      <dgm:prSet presAssocID="{B18746DD-DE11-4BBD-A0B0-45D8622950AF}" presName="sibTrans" presStyleCnt="0"/>
      <dgm:spPr/>
    </dgm:pt>
    <dgm:pt modelId="{814622E0-F1D5-4EEC-8030-DF6B27F1EB1D}" type="pres">
      <dgm:prSet presAssocID="{FAEB6BBA-EA88-4A07-8C41-633CF7491648}" presName="compNode" presStyleCnt="0"/>
      <dgm:spPr/>
    </dgm:pt>
    <dgm:pt modelId="{DCC0C0AA-3658-4594-AFAB-BED86D0B582D}" type="pres">
      <dgm:prSet presAssocID="{FAEB6BBA-EA88-4A07-8C41-633CF7491648}" presName="bgRect" presStyleLbl="bgShp" presStyleIdx="1" presStyleCnt="3"/>
      <dgm:spPr/>
    </dgm:pt>
    <dgm:pt modelId="{31A8A189-625D-403B-A23F-1FFFD443B54D}" type="pres">
      <dgm:prSet presAssocID="{FAEB6BBA-EA88-4A07-8C41-633CF749164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2C47B5C2-B51C-4DEC-9AA9-4F2C44007937}" type="pres">
      <dgm:prSet presAssocID="{FAEB6BBA-EA88-4A07-8C41-633CF7491648}" presName="spaceRect" presStyleCnt="0"/>
      <dgm:spPr/>
    </dgm:pt>
    <dgm:pt modelId="{316E18D8-D943-4D89-95B8-7E200B774BBE}" type="pres">
      <dgm:prSet presAssocID="{FAEB6BBA-EA88-4A07-8C41-633CF7491648}" presName="parTx" presStyleLbl="revTx" presStyleIdx="1" presStyleCnt="3">
        <dgm:presLayoutVars>
          <dgm:chMax val="0"/>
          <dgm:chPref val="0"/>
        </dgm:presLayoutVars>
      </dgm:prSet>
      <dgm:spPr/>
    </dgm:pt>
    <dgm:pt modelId="{BB384D67-69B1-45EC-A137-57E2E567B948}" type="pres">
      <dgm:prSet presAssocID="{3123539C-0613-4E0D-B56B-6F0175109185}" presName="sibTrans" presStyleCnt="0"/>
      <dgm:spPr/>
    </dgm:pt>
    <dgm:pt modelId="{7D37BE15-0FB1-4A0A-97EB-FF55F17A74CF}" type="pres">
      <dgm:prSet presAssocID="{7E2EA70D-D949-46CE-8C7A-E2CFCCCC7893}" presName="compNode" presStyleCnt="0"/>
      <dgm:spPr/>
    </dgm:pt>
    <dgm:pt modelId="{30196CCF-0B05-47A6-8476-23F14A034C95}" type="pres">
      <dgm:prSet presAssocID="{7E2EA70D-D949-46CE-8C7A-E2CFCCCC7893}" presName="bgRect" presStyleLbl="bgShp" presStyleIdx="2" presStyleCnt="3"/>
      <dgm:spPr/>
    </dgm:pt>
    <dgm:pt modelId="{71ABEB1E-F31A-47A4-B9C4-D232D9DBD50B}" type="pres">
      <dgm:prSet presAssocID="{7E2EA70D-D949-46CE-8C7A-E2CFCCCC789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B766D8C4-DD80-4002-A76C-6D4BCFA8DDCC}" type="pres">
      <dgm:prSet presAssocID="{7E2EA70D-D949-46CE-8C7A-E2CFCCCC7893}" presName="spaceRect" presStyleCnt="0"/>
      <dgm:spPr/>
    </dgm:pt>
    <dgm:pt modelId="{D71D963A-A9ED-4C44-9575-F9E6B68A3A9B}" type="pres">
      <dgm:prSet presAssocID="{7E2EA70D-D949-46CE-8C7A-E2CFCCCC789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A9B6B23-6039-4192-A30A-D154EBEE7D0D}" srcId="{6C7EA003-0CF9-442B-AA2D-A4BF06C90E33}" destId="{7E2EA70D-D949-46CE-8C7A-E2CFCCCC7893}" srcOrd="2" destOrd="0" parTransId="{5109637D-E6DE-4829-8908-DCB59201A49B}" sibTransId="{A001C062-61AE-4C9F-83B0-C3E603EE3DEA}"/>
    <dgm:cxn modelId="{E688F93B-94B5-480B-8A75-68AC59A7EB89}" type="presOf" srcId="{7E2EA70D-D949-46CE-8C7A-E2CFCCCC7893}" destId="{D71D963A-A9ED-4C44-9575-F9E6B68A3A9B}" srcOrd="0" destOrd="0" presId="urn:microsoft.com/office/officeart/2018/2/layout/IconVerticalSolidList"/>
    <dgm:cxn modelId="{11CBA677-23C0-4857-BC82-54D1A09078E3}" srcId="{6C7EA003-0CF9-442B-AA2D-A4BF06C90E33}" destId="{FAEB6BBA-EA88-4A07-8C41-633CF7491648}" srcOrd="1" destOrd="0" parTransId="{60318695-1C8D-4B34-94C1-E0D48A861B46}" sibTransId="{3123539C-0613-4E0D-B56B-6F0175109185}"/>
    <dgm:cxn modelId="{D280DF7A-E2AB-4869-BB44-79BA2782DE98}" type="presOf" srcId="{DDF45DBA-4FCE-4DE4-BBBC-B0AE50C8F678}" destId="{462A7632-B9CC-45FE-847C-8F0573F5865E}" srcOrd="0" destOrd="0" presId="urn:microsoft.com/office/officeart/2018/2/layout/IconVerticalSolidList"/>
    <dgm:cxn modelId="{B3B1F482-9762-480E-B90A-9A75D8A265B0}" type="presOf" srcId="{6C7EA003-0CF9-442B-AA2D-A4BF06C90E33}" destId="{F5097320-32D3-4BC7-BBDC-ACAC079B081E}" srcOrd="0" destOrd="0" presId="urn:microsoft.com/office/officeart/2018/2/layout/IconVerticalSolidList"/>
    <dgm:cxn modelId="{81DB52B8-7A2F-4FE1-AF06-3C0E95F84AC2}" srcId="{6C7EA003-0CF9-442B-AA2D-A4BF06C90E33}" destId="{DDF45DBA-4FCE-4DE4-BBBC-B0AE50C8F678}" srcOrd="0" destOrd="0" parTransId="{604FEFA4-2EC5-40DF-8542-4538676FB6A9}" sibTransId="{B18746DD-DE11-4BBD-A0B0-45D8622950AF}"/>
    <dgm:cxn modelId="{1456D3D7-B00C-4726-8D97-3B6532C9504A}" type="presOf" srcId="{FAEB6BBA-EA88-4A07-8C41-633CF7491648}" destId="{316E18D8-D943-4D89-95B8-7E200B774BBE}" srcOrd="0" destOrd="0" presId="urn:microsoft.com/office/officeart/2018/2/layout/IconVerticalSolidList"/>
    <dgm:cxn modelId="{17E08B6A-879C-427B-B968-B8DD5AEEAFF3}" type="presParOf" srcId="{F5097320-32D3-4BC7-BBDC-ACAC079B081E}" destId="{18465C90-B079-4501-8061-B145045CC014}" srcOrd="0" destOrd="0" presId="urn:microsoft.com/office/officeart/2018/2/layout/IconVerticalSolidList"/>
    <dgm:cxn modelId="{BB062884-6BC1-4111-AE97-48A624953449}" type="presParOf" srcId="{18465C90-B079-4501-8061-B145045CC014}" destId="{52CB8380-CE85-41B1-912A-EEE161CE2E77}" srcOrd="0" destOrd="0" presId="urn:microsoft.com/office/officeart/2018/2/layout/IconVerticalSolidList"/>
    <dgm:cxn modelId="{8A7560FF-0CFD-432C-8B1A-1DC045147EC4}" type="presParOf" srcId="{18465C90-B079-4501-8061-B145045CC014}" destId="{FB7672B1-B288-49B9-96E0-DF686D20987B}" srcOrd="1" destOrd="0" presId="urn:microsoft.com/office/officeart/2018/2/layout/IconVerticalSolidList"/>
    <dgm:cxn modelId="{25454974-C693-413A-B7F6-11ED0552AC43}" type="presParOf" srcId="{18465C90-B079-4501-8061-B145045CC014}" destId="{F59A2DE9-64D2-4276-9936-3F94FB2C73F0}" srcOrd="2" destOrd="0" presId="urn:microsoft.com/office/officeart/2018/2/layout/IconVerticalSolidList"/>
    <dgm:cxn modelId="{926CB23B-0C9A-4AC2-B893-E99B2D619196}" type="presParOf" srcId="{18465C90-B079-4501-8061-B145045CC014}" destId="{462A7632-B9CC-45FE-847C-8F0573F5865E}" srcOrd="3" destOrd="0" presId="urn:microsoft.com/office/officeart/2018/2/layout/IconVerticalSolidList"/>
    <dgm:cxn modelId="{833B5C77-5703-44EB-9DAD-4DB937220114}" type="presParOf" srcId="{F5097320-32D3-4BC7-BBDC-ACAC079B081E}" destId="{1EE2A7DA-A36B-4CCB-9BAC-DB93C77545D6}" srcOrd="1" destOrd="0" presId="urn:microsoft.com/office/officeart/2018/2/layout/IconVerticalSolidList"/>
    <dgm:cxn modelId="{BD44214B-58B5-4761-96D7-6803EC2667B7}" type="presParOf" srcId="{F5097320-32D3-4BC7-BBDC-ACAC079B081E}" destId="{814622E0-F1D5-4EEC-8030-DF6B27F1EB1D}" srcOrd="2" destOrd="0" presId="urn:microsoft.com/office/officeart/2018/2/layout/IconVerticalSolidList"/>
    <dgm:cxn modelId="{42754A45-294C-4E0D-B4A4-F9A7FB160AEF}" type="presParOf" srcId="{814622E0-F1D5-4EEC-8030-DF6B27F1EB1D}" destId="{DCC0C0AA-3658-4594-AFAB-BED86D0B582D}" srcOrd="0" destOrd="0" presId="urn:microsoft.com/office/officeart/2018/2/layout/IconVerticalSolidList"/>
    <dgm:cxn modelId="{235D433B-B493-46E7-B4B8-05C24D1B69E3}" type="presParOf" srcId="{814622E0-F1D5-4EEC-8030-DF6B27F1EB1D}" destId="{31A8A189-625D-403B-A23F-1FFFD443B54D}" srcOrd="1" destOrd="0" presId="urn:microsoft.com/office/officeart/2018/2/layout/IconVerticalSolidList"/>
    <dgm:cxn modelId="{36082A91-32E2-487B-BBB1-50564F091776}" type="presParOf" srcId="{814622E0-F1D5-4EEC-8030-DF6B27F1EB1D}" destId="{2C47B5C2-B51C-4DEC-9AA9-4F2C44007937}" srcOrd="2" destOrd="0" presId="urn:microsoft.com/office/officeart/2018/2/layout/IconVerticalSolidList"/>
    <dgm:cxn modelId="{597C3B92-1D44-4C52-8E49-F54EED8B54CA}" type="presParOf" srcId="{814622E0-F1D5-4EEC-8030-DF6B27F1EB1D}" destId="{316E18D8-D943-4D89-95B8-7E200B774BBE}" srcOrd="3" destOrd="0" presId="urn:microsoft.com/office/officeart/2018/2/layout/IconVerticalSolidList"/>
    <dgm:cxn modelId="{E78C0192-CD34-44BE-B462-57E70EB4C597}" type="presParOf" srcId="{F5097320-32D3-4BC7-BBDC-ACAC079B081E}" destId="{BB384D67-69B1-45EC-A137-57E2E567B948}" srcOrd="3" destOrd="0" presId="urn:microsoft.com/office/officeart/2018/2/layout/IconVerticalSolidList"/>
    <dgm:cxn modelId="{12533FFC-8337-4FC1-9E00-107DCB2CEE7B}" type="presParOf" srcId="{F5097320-32D3-4BC7-BBDC-ACAC079B081E}" destId="{7D37BE15-0FB1-4A0A-97EB-FF55F17A74CF}" srcOrd="4" destOrd="0" presId="urn:microsoft.com/office/officeart/2018/2/layout/IconVerticalSolidList"/>
    <dgm:cxn modelId="{1DBFF19C-4944-49CD-B2E0-06C51639C3E0}" type="presParOf" srcId="{7D37BE15-0FB1-4A0A-97EB-FF55F17A74CF}" destId="{30196CCF-0B05-47A6-8476-23F14A034C95}" srcOrd="0" destOrd="0" presId="urn:microsoft.com/office/officeart/2018/2/layout/IconVerticalSolidList"/>
    <dgm:cxn modelId="{57FB093B-2AA9-4E36-A6D0-E9E48DADBCF5}" type="presParOf" srcId="{7D37BE15-0FB1-4A0A-97EB-FF55F17A74CF}" destId="{71ABEB1E-F31A-47A4-B9C4-D232D9DBD50B}" srcOrd="1" destOrd="0" presId="urn:microsoft.com/office/officeart/2018/2/layout/IconVerticalSolidList"/>
    <dgm:cxn modelId="{8B08286F-E58F-4ECF-A379-28F5509A60DE}" type="presParOf" srcId="{7D37BE15-0FB1-4A0A-97EB-FF55F17A74CF}" destId="{B766D8C4-DD80-4002-A76C-6D4BCFA8DDCC}" srcOrd="2" destOrd="0" presId="urn:microsoft.com/office/officeart/2018/2/layout/IconVerticalSolidList"/>
    <dgm:cxn modelId="{3FDE8A85-3998-475B-80A6-E70ABB0E45A8}" type="presParOf" srcId="{7D37BE15-0FB1-4A0A-97EB-FF55F17A74CF}" destId="{D71D963A-A9ED-4C44-9575-F9E6B68A3A9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43D1E0-2341-4A72-99C6-4D186E202EF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DF0F36B-207D-4C56-A53E-5C8BA1AE2961}">
      <dgm:prSet/>
      <dgm:spPr/>
      <dgm:t>
        <a:bodyPr/>
        <a:lstStyle/>
        <a:p>
          <a:r>
            <a:rPr lang="en-US" dirty="0"/>
            <a:t>Nurses ordered 2.46x more CT/MRI scans, 2.3x more Ultrasound exams, and 1.5x more consultations than attending physicians </a:t>
          </a:r>
        </a:p>
      </dgm:t>
    </dgm:pt>
    <dgm:pt modelId="{E46CEE8F-8672-4094-9450-572392EB9369}" type="parTrans" cxnId="{4FEDA41C-5546-4B38-BFC0-3D2DD6507FD4}">
      <dgm:prSet/>
      <dgm:spPr/>
      <dgm:t>
        <a:bodyPr/>
        <a:lstStyle/>
        <a:p>
          <a:endParaRPr lang="en-US"/>
        </a:p>
      </dgm:t>
    </dgm:pt>
    <dgm:pt modelId="{C9E2D7FD-07A6-47CC-B8C6-2435BAC19670}" type="sibTrans" cxnId="{4FEDA41C-5546-4B38-BFC0-3D2DD6507FD4}">
      <dgm:prSet/>
      <dgm:spPr/>
      <dgm:t>
        <a:bodyPr/>
        <a:lstStyle/>
        <a:p>
          <a:endParaRPr lang="en-US"/>
        </a:p>
      </dgm:t>
    </dgm:pt>
    <dgm:pt modelId="{D7CFFBDB-493B-4831-9147-A37C4DBC6797}">
      <dgm:prSet/>
      <dgm:spPr/>
      <dgm:t>
        <a:bodyPr/>
        <a:lstStyle/>
        <a:p>
          <a:r>
            <a:rPr lang="en-US"/>
            <a:t>The authors speculate the orders were higher because of uncertainty: "Nurse practitioners may have encountered more uncertainty in their practice and ordered more of these tests in search of a diagnosis"</a:t>
          </a:r>
        </a:p>
      </dgm:t>
    </dgm:pt>
    <dgm:pt modelId="{14686154-65A8-4F92-8672-4E344026E2E5}" type="parTrans" cxnId="{53DA7BA5-8D8B-4E23-8C35-1CB967DDD793}">
      <dgm:prSet/>
      <dgm:spPr/>
      <dgm:t>
        <a:bodyPr/>
        <a:lstStyle/>
        <a:p>
          <a:endParaRPr lang="en-US"/>
        </a:p>
      </dgm:t>
    </dgm:pt>
    <dgm:pt modelId="{6B0494CC-93E0-4669-81AA-A1FFCB12B39A}" type="sibTrans" cxnId="{53DA7BA5-8D8B-4E23-8C35-1CB967DDD793}">
      <dgm:prSet/>
      <dgm:spPr/>
      <dgm:t>
        <a:bodyPr/>
        <a:lstStyle/>
        <a:p>
          <a:endParaRPr lang="en-US"/>
        </a:p>
      </dgm:t>
    </dgm:pt>
    <dgm:pt modelId="{530A6A14-33C9-4FCE-8150-02FE085FB5EC}" type="pres">
      <dgm:prSet presAssocID="{C543D1E0-2341-4A72-99C6-4D186E202EFD}" presName="root" presStyleCnt="0">
        <dgm:presLayoutVars>
          <dgm:dir/>
          <dgm:resizeHandles val="exact"/>
        </dgm:presLayoutVars>
      </dgm:prSet>
      <dgm:spPr/>
    </dgm:pt>
    <dgm:pt modelId="{D102B229-BB7C-44F3-BD46-BBEF3FCE8C1A}" type="pres">
      <dgm:prSet presAssocID="{5DF0F36B-207D-4C56-A53E-5C8BA1AE2961}" presName="compNode" presStyleCnt="0"/>
      <dgm:spPr/>
    </dgm:pt>
    <dgm:pt modelId="{8E41FAC6-4038-4942-A479-FF8A6DBEA834}" type="pres">
      <dgm:prSet presAssocID="{5DF0F36B-207D-4C56-A53E-5C8BA1AE2961}" presName="bgRect" presStyleLbl="bgShp" presStyleIdx="0" presStyleCnt="2" custLinFactNeighborX="-6598" custLinFactNeighborY="-1307"/>
      <dgm:spPr/>
    </dgm:pt>
    <dgm:pt modelId="{3658C77B-D4F8-48B6-813E-ECED749603E5}" type="pres">
      <dgm:prSet presAssocID="{5DF0F36B-207D-4C56-A53E-5C8BA1AE296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67142CA7-2D1C-4350-9647-BC02E110EB32}" type="pres">
      <dgm:prSet presAssocID="{5DF0F36B-207D-4C56-A53E-5C8BA1AE2961}" presName="spaceRect" presStyleCnt="0"/>
      <dgm:spPr/>
    </dgm:pt>
    <dgm:pt modelId="{1244AA74-64FB-4F9E-8CA3-9D1C899F335E}" type="pres">
      <dgm:prSet presAssocID="{5DF0F36B-207D-4C56-A53E-5C8BA1AE2961}" presName="parTx" presStyleLbl="revTx" presStyleIdx="0" presStyleCnt="2">
        <dgm:presLayoutVars>
          <dgm:chMax val="0"/>
          <dgm:chPref val="0"/>
        </dgm:presLayoutVars>
      </dgm:prSet>
      <dgm:spPr/>
    </dgm:pt>
    <dgm:pt modelId="{17802C12-884A-4346-9442-A822B3A90567}" type="pres">
      <dgm:prSet presAssocID="{C9E2D7FD-07A6-47CC-B8C6-2435BAC19670}" presName="sibTrans" presStyleCnt="0"/>
      <dgm:spPr/>
    </dgm:pt>
    <dgm:pt modelId="{31732B38-216F-420B-8222-2D89261993E7}" type="pres">
      <dgm:prSet presAssocID="{D7CFFBDB-493B-4831-9147-A37C4DBC6797}" presName="compNode" presStyleCnt="0"/>
      <dgm:spPr/>
    </dgm:pt>
    <dgm:pt modelId="{E8823C7A-83B8-4A8E-BAEF-F5A5CD8DEA94}" type="pres">
      <dgm:prSet presAssocID="{D7CFFBDB-493B-4831-9147-A37C4DBC6797}" presName="bgRect" presStyleLbl="bgShp" presStyleIdx="1" presStyleCnt="2"/>
      <dgm:spPr/>
    </dgm:pt>
    <dgm:pt modelId="{C7457FAE-29F5-49CB-822B-9FD88B9FAEA9}" type="pres">
      <dgm:prSet presAssocID="{D7CFFBDB-493B-4831-9147-A37C4DBC679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B6DF02BA-F7C3-4A1F-8A2A-2237030BAB74}" type="pres">
      <dgm:prSet presAssocID="{D7CFFBDB-493B-4831-9147-A37C4DBC6797}" presName="spaceRect" presStyleCnt="0"/>
      <dgm:spPr/>
    </dgm:pt>
    <dgm:pt modelId="{9D9F7E86-CAAD-426D-AEFF-33C61C53DE61}" type="pres">
      <dgm:prSet presAssocID="{D7CFFBDB-493B-4831-9147-A37C4DBC679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4FEDA41C-5546-4B38-BFC0-3D2DD6507FD4}" srcId="{C543D1E0-2341-4A72-99C6-4D186E202EFD}" destId="{5DF0F36B-207D-4C56-A53E-5C8BA1AE2961}" srcOrd="0" destOrd="0" parTransId="{E46CEE8F-8672-4094-9450-572392EB9369}" sibTransId="{C9E2D7FD-07A6-47CC-B8C6-2435BAC19670}"/>
    <dgm:cxn modelId="{5ABAD13F-BA27-4042-9421-0D9DB79FDB48}" type="presOf" srcId="{D7CFFBDB-493B-4831-9147-A37C4DBC6797}" destId="{9D9F7E86-CAAD-426D-AEFF-33C61C53DE61}" srcOrd="0" destOrd="0" presId="urn:microsoft.com/office/officeart/2018/2/layout/IconVerticalSolidList"/>
    <dgm:cxn modelId="{E26E3940-9593-4951-8AEF-1039398150B9}" type="presOf" srcId="{C543D1E0-2341-4A72-99C6-4D186E202EFD}" destId="{530A6A14-33C9-4FCE-8150-02FE085FB5EC}" srcOrd="0" destOrd="0" presId="urn:microsoft.com/office/officeart/2018/2/layout/IconVerticalSolidList"/>
    <dgm:cxn modelId="{0133C56B-43BB-4840-AB1C-D0F12208F171}" type="presOf" srcId="{5DF0F36B-207D-4C56-A53E-5C8BA1AE2961}" destId="{1244AA74-64FB-4F9E-8CA3-9D1C899F335E}" srcOrd="0" destOrd="0" presId="urn:microsoft.com/office/officeart/2018/2/layout/IconVerticalSolidList"/>
    <dgm:cxn modelId="{53DA7BA5-8D8B-4E23-8C35-1CB967DDD793}" srcId="{C543D1E0-2341-4A72-99C6-4D186E202EFD}" destId="{D7CFFBDB-493B-4831-9147-A37C4DBC6797}" srcOrd="1" destOrd="0" parTransId="{14686154-65A8-4F92-8672-4E344026E2E5}" sibTransId="{6B0494CC-93E0-4669-81AA-A1FFCB12B39A}"/>
    <dgm:cxn modelId="{BED8D0D4-C106-46A2-849D-5D8CC0DFD62C}" type="presParOf" srcId="{530A6A14-33C9-4FCE-8150-02FE085FB5EC}" destId="{D102B229-BB7C-44F3-BD46-BBEF3FCE8C1A}" srcOrd="0" destOrd="0" presId="urn:microsoft.com/office/officeart/2018/2/layout/IconVerticalSolidList"/>
    <dgm:cxn modelId="{BF5FCE16-36F5-4FF6-B48D-A64A27FA82FE}" type="presParOf" srcId="{D102B229-BB7C-44F3-BD46-BBEF3FCE8C1A}" destId="{8E41FAC6-4038-4942-A479-FF8A6DBEA834}" srcOrd="0" destOrd="0" presId="urn:microsoft.com/office/officeart/2018/2/layout/IconVerticalSolidList"/>
    <dgm:cxn modelId="{DB69F9E7-A416-4B00-AA12-0809AC29E816}" type="presParOf" srcId="{D102B229-BB7C-44F3-BD46-BBEF3FCE8C1A}" destId="{3658C77B-D4F8-48B6-813E-ECED749603E5}" srcOrd="1" destOrd="0" presId="urn:microsoft.com/office/officeart/2018/2/layout/IconVerticalSolidList"/>
    <dgm:cxn modelId="{72A26F1E-B7FA-440B-8264-2E87DF933268}" type="presParOf" srcId="{D102B229-BB7C-44F3-BD46-BBEF3FCE8C1A}" destId="{67142CA7-2D1C-4350-9647-BC02E110EB32}" srcOrd="2" destOrd="0" presId="urn:microsoft.com/office/officeart/2018/2/layout/IconVerticalSolidList"/>
    <dgm:cxn modelId="{78F02345-5A69-470F-B470-4CB56D3ABF60}" type="presParOf" srcId="{D102B229-BB7C-44F3-BD46-BBEF3FCE8C1A}" destId="{1244AA74-64FB-4F9E-8CA3-9D1C899F335E}" srcOrd="3" destOrd="0" presId="urn:microsoft.com/office/officeart/2018/2/layout/IconVerticalSolidList"/>
    <dgm:cxn modelId="{270B5B1D-5A50-4EC4-9BE2-D466CFC456C8}" type="presParOf" srcId="{530A6A14-33C9-4FCE-8150-02FE085FB5EC}" destId="{17802C12-884A-4346-9442-A822B3A90567}" srcOrd="1" destOrd="0" presId="urn:microsoft.com/office/officeart/2018/2/layout/IconVerticalSolidList"/>
    <dgm:cxn modelId="{C154683C-7FD7-4AB7-82B3-BF171AF21F7D}" type="presParOf" srcId="{530A6A14-33C9-4FCE-8150-02FE085FB5EC}" destId="{31732B38-216F-420B-8222-2D89261993E7}" srcOrd="2" destOrd="0" presId="urn:microsoft.com/office/officeart/2018/2/layout/IconVerticalSolidList"/>
    <dgm:cxn modelId="{8B63547E-02B9-4A28-A99D-3525C9EF329A}" type="presParOf" srcId="{31732B38-216F-420B-8222-2D89261993E7}" destId="{E8823C7A-83B8-4A8E-BAEF-F5A5CD8DEA94}" srcOrd="0" destOrd="0" presId="urn:microsoft.com/office/officeart/2018/2/layout/IconVerticalSolidList"/>
    <dgm:cxn modelId="{139DEE74-1D46-41D2-9C26-4CB8853F3A54}" type="presParOf" srcId="{31732B38-216F-420B-8222-2D89261993E7}" destId="{C7457FAE-29F5-49CB-822B-9FD88B9FAEA9}" srcOrd="1" destOrd="0" presId="urn:microsoft.com/office/officeart/2018/2/layout/IconVerticalSolidList"/>
    <dgm:cxn modelId="{8D045990-DB54-48FD-9CDD-5F632BBFE580}" type="presParOf" srcId="{31732B38-216F-420B-8222-2D89261993E7}" destId="{B6DF02BA-F7C3-4A1F-8A2A-2237030BAB74}" srcOrd="2" destOrd="0" presId="urn:microsoft.com/office/officeart/2018/2/layout/IconVerticalSolidList"/>
    <dgm:cxn modelId="{DA3C87B2-936A-4EE7-A344-FD79B0B349E7}" type="presParOf" srcId="{31732B38-216F-420B-8222-2D89261993E7}" destId="{9D9F7E86-CAAD-426D-AEFF-33C61C53DE6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7D6A0E-B725-4EE0-9F8E-3A6C5E845E7C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431F9BE-853D-436A-A942-19158613AECF}">
      <dgm:prSet/>
      <dgm:spPr/>
      <dgm:t>
        <a:bodyPr/>
        <a:lstStyle/>
        <a:p>
          <a:r>
            <a:rPr lang="en-US" dirty="0"/>
            <a:t>66 patients, mostly women over 50 with lower socioeconomic status</a:t>
          </a:r>
        </a:p>
      </dgm:t>
    </dgm:pt>
    <dgm:pt modelId="{64065BFE-D68E-422B-9555-1C55A7D5CD79}" type="parTrans" cxnId="{342D54F2-09B2-4365-A061-77C07A453C8B}">
      <dgm:prSet/>
      <dgm:spPr/>
      <dgm:t>
        <a:bodyPr/>
        <a:lstStyle/>
        <a:p>
          <a:endParaRPr lang="en-US"/>
        </a:p>
      </dgm:t>
    </dgm:pt>
    <dgm:pt modelId="{AF06FC91-8C8A-40CD-B34B-946B1847F362}" type="sibTrans" cxnId="{342D54F2-09B2-4365-A061-77C07A453C8B}">
      <dgm:prSet/>
      <dgm:spPr/>
      <dgm:t>
        <a:bodyPr/>
        <a:lstStyle/>
        <a:p>
          <a:endParaRPr lang="en-US"/>
        </a:p>
      </dgm:t>
    </dgm:pt>
    <dgm:pt modelId="{819A1ACE-2A83-4FA3-A421-D2570F5F0952}">
      <dgm:prSet/>
      <dgm:spPr/>
      <dgm:t>
        <a:bodyPr/>
        <a:lstStyle/>
        <a:p>
          <a:r>
            <a:rPr lang="en-US"/>
            <a:t>ASKED: “Will patients accept seeing an NP?” (NPs were 100% supervised with daily chart reviews)</a:t>
          </a:r>
        </a:p>
      </dgm:t>
    </dgm:pt>
    <dgm:pt modelId="{D3C71AF4-CAB8-4538-A855-C9CED7AE5CC3}" type="parTrans" cxnId="{FF06547E-3147-44A4-97E0-BBD200EA0A34}">
      <dgm:prSet/>
      <dgm:spPr/>
      <dgm:t>
        <a:bodyPr/>
        <a:lstStyle/>
        <a:p>
          <a:endParaRPr lang="en-US"/>
        </a:p>
      </dgm:t>
    </dgm:pt>
    <dgm:pt modelId="{19AA9FA0-160C-42F5-A83A-CBA132875666}" type="sibTrans" cxnId="{FF06547E-3147-44A4-97E0-BBD200EA0A34}">
      <dgm:prSet/>
      <dgm:spPr/>
      <dgm:t>
        <a:bodyPr/>
        <a:lstStyle/>
        <a:p>
          <a:endParaRPr lang="en-US"/>
        </a:p>
      </dgm:t>
    </dgm:pt>
    <dgm:pt modelId="{60CBBDC9-ECFD-4333-95CE-57275119F268}" type="pres">
      <dgm:prSet presAssocID="{517D6A0E-B725-4EE0-9F8E-3A6C5E845E7C}" presName="diagram" presStyleCnt="0">
        <dgm:presLayoutVars>
          <dgm:dir/>
          <dgm:resizeHandles val="exact"/>
        </dgm:presLayoutVars>
      </dgm:prSet>
      <dgm:spPr/>
    </dgm:pt>
    <dgm:pt modelId="{C187D95E-9CA7-4BF8-B172-9BDCC8D49C66}" type="pres">
      <dgm:prSet presAssocID="{B431F9BE-853D-436A-A942-19158613AECF}" presName="node" presStyleLbl="node1" presStyleIdx="0" presStyleCnt="2">
        <dgm:presLayoutVars>
          <dgm:bulletEnabled val="1"/>
        </dgm:presLayoutVars>
      </dgm:prSet>
      <dgm:spPr/>
    </dgm:pt>
    <dgm:pt modelId="{A637A6D6-4099-4249-BC0A-22C032B3B2C2}" type="pres">
      <dgm:prSet presAssocID="{AF06FC91-8C8A-40CD-B34B-946B1847F362}" presName="sibTrans" presStyleCnt="0"/>
      <dgm:spPr/>
    </dgm:pt>
    <dgm:pt modelId="{2AC2CE38-0D3A-444B-8F50-441BF6911F05}" type="pres">
      <dgm:prSet presAssocID="{819A1ACE-2A83-4FA3-A421-D2570F5F0952}" presName="node" presStyleLbl="node1" presStyleIdx="1" presStyleCnt="2">
        <dgm:presLayoutVars>
          <dgm:bulletEnabled val="1"/>
        </dgm:presLayoutVars>
      </dgm:prSet>
      <dgm:spPr/>
    </dgm:pt>
  </dgm:ptLst>
  <dgm:cxnLst>
    <dgm:cxn modelId="{39A4DC67-99CC-4180-B5AB-B7805983556E}" type="presOf" srcId="{B431F9BE-853D-436A-A942-19158613AECF}" destId="{C187D95E-9CA7-4BF8-B172-9BDCC8D49C66}" srcOrd="0" destOrd="0" presId="urn:microsoft.com/office/officeart/2005/8/layout/default"/>
    <dgm:cxn modelId="{FF06547E-3147-44A4-97E0-BBD200EA0A34}" srcId="{517D6A0E-B725-4EE0-9F8E-3A6C5E845E7C}" destId="{819A1ACE-2A83-4FA3-A421-D2570F5F0952}" srcOrd="1" destOrd="0" parTransId="{D3C71AF4-CAB8-4538-A855-C9CED7AE5CC3}" sibTransId="{19AA9FA0-160C-42F5-A83A-CBA132875666}"/>
    <dgm:cxn modelId="{D3F7068F-EA46-49A6-81F0-64EAF808EA2F}" type="presOf" srcId="{819A1ACE-2A83-4FA3-A421-D2570F5F0952}" destId="{2AC2CE38-0D3A-444B-8F50-441BF6911F05}" srcOrd="0" destOrd="0" presId="urn:microsoft.com/office/officeart/2005/8/layout/default"/>
    <dgm:cxn modelId="{E3E50492-0A9C-47C7-95FB-02312690AA3B}" type="presOf" srcId="{517D6A0E-B725-4EE0-9F8E-3A6C5E845E7C}" destId="{60CBBDC9-ECFD-4333-95CE-57275119F268}" srcOrd="0" destOrd="0" presId="urn:microsoft.com/office/officeart/2005/8/layout/default"/>
    <dgm:cxn modelId="{342D54F2-09B2-4365-A061-77C07A453C8B}" srcId="{517D6A0E-B725-4EE0-9F8E-3A6C5E845E7C}" destId="{B431F9BE-853D-436A-A942-19158613AECF}" srcOrd="0" destOrd="0" parTransId="{64065BFE-D68E-422B-9555-1C55A7D5CD79}" sibTransId="{AF06FC91-8C8A-40CD-B34B-946B1847F362}"/>
    <dgm:cxn modelId="{4F9909B5-582E-4A0B-B97C-CCC63BC241F7}" type="presParOf" srcId="{60CBBDC9-ECFD-4333-95CE-57275119F268}" destId="{C187D95E-9CA7-4BF8-B172-9BDCC8D49C66}" srcOrd="0" destOrd="0" presId="urn:microsoft.com/office/officeart/2005/8/layout/default"/>
    <dgm:cxn modelId="{6000B08D-5939-4B77-8C4F-E705F1FF2657}" type="presParOf" srcId="{60CBBDC9-ECFD-4333-95CE-57275119F268}" destId="{A637A6D6-4099-4249-BC0A-22C032B3B2C2}" srcOrd="1" destOrd="0" presId="urn:microsoft.com/office/officeart/2005/8/layout/default"/>
    <dgm:cxn modelId="{05A0C89E-E34B-46A5-8414-29B01116A1F3}" type="presParOf" srcId="{60CBBDC9-ECFD-4333-95CE-57275119F268}" destId="{2AC2CE38-0D3A-444B-8F50-441BF6911F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1052794-486E-451F-AEBE-C982DCC5755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F5A3FA-1B9F-4147-9AA3-A32D576DCF87}">
      <dgm:prSet/>
      <dgm:spPr/>
      <dgm:t>
        <a:bodyPr/>
        <a:lstStyle/>
        <a:p>
          <a:r>
            <a:rPr lang="en-US" dirty="0"/>
            <a:t>Cost of care: NPs in a walk-in clinic </a:t>
          </a:r>
        </a:p>
      </dgm:t>
    </dgm:pt>
    <dgm:pt modelId="{96A7DBEA-FDC0-4875-BB03-54FC798CC129}" type="parTrans" cxnId="{313CC3AE-BD85-47A5-B4C8-EAE12DFE1B6A}">
      <dgm:prSet/>
      <dgm:spPr/>
      <dgm:t>
        <a:bodyPr/>
        <a:lstStyle/>
        <a:p>
          <a:endParaRPr lang="en-US"/>
        </a:p>
      </dgm:t>
    </dgm:pt>
    <dgm:pt modelId="{384EE9B8-8690-488A-90F6-7E61216A4248}" type="sibTrans" cxnId="{313CC3AE-BD85-47A5-B4C8-EAE12DFE1B6A}">
      <dgm:prSet/>
      <dgm:spPr/>
      <dgm:t>
        <a:bodyPr/>
        <a:lstStyle/>
        <a:p>
          <a:endParaRPr lang="en-US"/>
        </a:p>
      </dgm:t>
    </dgm:pt>
    <dgm:pt modelId="{280ED898-5E1F-4E2F-BF7C-CE13A7C5557C}">
      <dgm:prSet/>
      <dgm:spPr/>
      <dgm:t>
        <a:bodyPr/>
        <a:lstStyle/>
        <a:p>
          <a:r>
            <a:rPr lang="en-US" dirty="0"/>
            <a:t>1300 patients (</a:t>
          </a:r>
          <a:r>
            <a:rPr lang="en-US" b="0" dirty="0"/>
            <a:t>2-week follow-up)</a:t>
          </a:r>
        </a:p>
      </dgm:t>
    </dgm:pt>
    <dgm:pt modelId="{19461FB5-A9EF-4190-96BC-6B90603E3329}" type="parTrans" cxnId="{FE7A35AB-FA2B-4FE1-B1A4-203A5045DBDE}">
      <dgm:prSet/>
      <dgm:spPr/>
      <dgm:t>
        <a:bodyPr/>
        <a:lstStyle/>
        <a:p>
          <a:endParaRPr lang="en-US"/>
        </a:p>
      </dgm:t>
    </dgm:pt>
    <dgm:pt modelId="{F136EA4F-7D0D-4A20-952E-5BB6FADB4519}" type="sibTrans" cxnId="{FE7A35AB-FA2B-4FE1-B1A4-203A5045DBDE}">
      <dgm:prSet/>
      <dgm:spPr/>
      <dgm:t>
        <a:bodyPr/>
        <a:lstStyle/>
        <a:p>
          <a:endParaRPr lang="en-US"/>
        </a:p>
      </dgm:t>
    </dgm:pt>
    <dgm:pt modelId="{3F344107-5896-49A0-9500-F6FA03C2A370}">
      <dgm:prSet/>
      <dgm:spPr/>
      <dgm:t>
        <a:bodyPr/>
        <a:lstStyle/>
        <a:p>
          <a:r>
            <a:rPr lang="en-US"/>
            <a:t>100% supervised </a:t>
          </a:r>
          <a:r>
            <a:rPr lang="en-US" b="1"/>
            <a:t>(NPs required direct assistance 17% of the time)</a:t>
          </a:r>
          <a:endParaRPr lang="en-US"/>
        </a:p>
      </dgm:t>
    </dgm:pt>
    <dgm:pt modelId="{BED726E6-92E1-4196-9C00-6AE8796DE04F}" type="parTrans" cxnId="{D1069446-AEE6-41E1-AEB8-125E42017AFE}">
      <dgm:prSet/>
      <dgm:spPr/>
      <dgm:t>
        <a:bodyPr/>
        <a:lstStyle/>
        <a:p>
          <a:endParaRPr lang="en-US"/>
        </a:p>
      </dgm:t>
    </dgm:pt>
    <dgm:pt modelId="{30E8511D-971C-4BCC-B3F3-F64B4FC352E8}" type="sibTrans" cxnId="{D1069446-AEE6-41E1-AEB8-125E42017AFE}">
      <dgm:prSet/>
      <dgm:spPr/>
      <dgm:t>
        <a:bodyPr/>
        <a:lstStyle/>
        <a:p>
          <a:endParaRPr lang="en-US"/>
        </a:p>
      </dgm:t>
    </dgm:pt>
    <dgm:pt modelId="{F3B71CAE-DCDE-4F50-AA42-5E83ABAD8FD3}">
      <dgm:prSet/>
      <dgm:spPr/>
      <dgm:t>
        <a:bodyPr/>
        <a:lstStyle/>
        <a:p>
          <a:r>
            <a:rPr lang="en-US"/>
            <a:t>RESULTS:  No differences in cost 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HOWEVER the article notes that study was inadequately powered to determine the cost-effectiveness of employing nurse practitioners in primary care </a:t>
          </a:r>
        </a:p>
      </dgm:t>
    </dgm:pt>
    <dgm:pt modelId="{F3741F14-0CD7-4A7F-8A9E-9602E2A193BD}" type="parTrans" cxnId="{237317E3-0163-470D-8DC1-E33C031A6693}">
      <dgm:prSet/>
      <dgm:spPr/>
      <dgm:t>
        <a:bodyPr/>
        <a:lstStyle/>
        <a:p>
          <a:endParaRPr lang="en-US"/>
        </a:p>
      </dgm:t>
    </dgm:pt>
    <dgm:pt modelId="{7CCBBED1-475F-49B4-A0E7-FC4DA933CDD2}" type="sibTrans" cxnId="{237317E3-0163-470D-8DC1-E33C031A6693}">
      <dgm:prSet/>
      <dgm:spPr/>
      <dgm:t>
        <a:bodyPr/>
        <a:lstStyle/>
        <a:p>
          <a:endParaRPr lang="en-US"/>
        </a:p>
      </dgm:t>
    </dgm:pt>
    <dgm:pt modelId="{ED0778D7-EA44-4D38-9022-F2C0573162A5}" type="pres">
      <dgm:prSet presAssocID="{41052794-486E-451F-AEBE-C982DCC57553}" presName="root" presStyleCnt="0">
        <dgm:presLayoutVars>
          <dgm:dir/>
          <dgm:resizeHandles val="exact"/>
        </dgm:presLayoutVars>
      </dgm:prSet>
      <dgm:spPr/>
    </dgm:pt>
    <dgm:pt modelId="{11649596-5055-48A4-B8CD-F5FBF3CB778A}" type="pres">
      <dgm:prSet presAssocID="{67F5A3FA-1B9F-4147-9AA3-A32D576DCF87}" presName="compNode" presStyleCnt="0"/>
      <dgm:spPr/>
    </dgm:pt>
    <dgm:pt modelId="{B93CF36F-B05B-422E-A792-40FDB63F5BBD}" type="pres">
      <dgm:prSet presAssocID="{67F5A3FA-1B9F-4147-9AA3-A32D576DCF87}" presName="bgRect" presStyleLbl="bgShp" presStyleIdx="0" presStyleCnt="2"/>
      <dgm:spPr/>
    </dgm:pt>
    <dgm:pt modelId="{49ECDA71-73A8-4019-BC40-B942A66530DA}" type="pres">
      <dgm:prSet presAssocID="{67F5A3FA-1B9F-4147-9AA3-A32D576DCF8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CE126601-AAC2-47B5-B71A-CDADB559B95E}" type="pres">
      <dgm:prSet presAssocID="{67F5A3FA-1B9F-4147-9AA3-A32D576DCF87}" presName="spaceRect" presStyleCnt="0"/>
      <dgm:spPr/>
    </dgm:pt>
    <dgm:pt modelId="{70885E53-ECEA-4515-B3FC-6075116E392D}" type="pres">
      <dgm:prSet presAssocID="{67F5A3FA-1B9F-4147-9AA3-A32D576DCF87}" presName="parTx" presStyleLbl="revTx" presStyleIdx="0" presStyleCnt="3">
        <dgm:presLayoutVars>
          <dgm:chMax val="0"/>
          <dgm:chPref val="0"/>
        </dgm:presLayoutVars>
      </dgm:prSet>
      <dgm:spPr/>
    </dgm:pt>
    <dgm:pt modelId="{F1CFA3EE-B821-43B1-9AA7-71C40F419A21}" type="pres">
      <dgm:prSet presAssocID="{67F5A3FA-1B9F-4147-9AA3-A32D576DCF87}" presName="desTx" presStyleLbl="revTx" presStyleIdx="1" presStyleCnt="3">
        <dgm:presLayoutVars/>
      </dgm:prSet>
      <dgm:spPr/>
    </dgm:pt>
    <dgm:pt modelId="{A5CC287F-624F-4873-AB5E-83C732921665}" type="pres">
      <dgm:prSet presAssocID="{384EE9B8-8690-488A-90F6-7E61216A4248}" presName="sibTrans" presStyleCnt="0"/>
      <dgm:spPr/>
    </dgm:pt>
    <dgm:pt modelId="{8FC712AB-FF3F-4419-8B39-F876EECA7E15}" type="pres">
      <dgm:prSet presAssocID="{F3B71CAE-DCDE-4F50-AA42-5E83ABAD8FD3}" presName="compNode" presStyleCnt="0"/>
      <dgm:spPr/>
    </dgm:pt>
    <dgm:pt modelId="{7FE6E119-C2DB-4BAF-841D-BC753B981499}" type="pres">
      <dgm:prSet presAssocID="{F3B71CAE-DCDE-4F50-AA42-5E83ABAD8FD3}" presName="bgRect" presStyleLbl="bgShp" presStyleIdx="1" presStyleCnt="2"/>
      <dgm:spPr/>
    </dgm:pt>
    <dgm:pt modelId="{B3162AE5-48B7-46D9-93EC-FE28AED013A7}" type="pres">
      <dgm:prSet presAssocID="{F3B71CAE-DCDE-4F50-AA42-5E83ABAD8FD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972B081F-42CB-4C13-9165-6258881D64D7}" type="pres">
      <dgm:prSet presAssocID="{F3B71CAE-DCDE-4F50-AA42-5E83ABAD8FD3}" presName="spaceRect" presStyleCnt="0"/>
      <dgm:spPr/>
    </dgm:pt>
    <dgm:pt modelId="{221E4D1A-3200-44BA-BB6D-16B3D89AFC83}" type="pres">
      <dgm:prSet presAssocID="{F3B71CAE-DCDE-4F50-AA42-5E83ABAD8FD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F9BFC15-1975-4173-9C5F-FEA3BD1820B8}" type="presOf" srcId="{3F344107-5896-49A0-9500-F6FA03C2A370}" destId="{F1CFA3EE-B821-43B1-9AA7-71C40F419A21}" srcOrd="0" destOrd="1" presId="urn:microsoft.com/office/officeart/2018/2/layout/IconVerticalSolidList"/>
    <dgm:cxn modelId="{D1069446-AEE6-41E1-AEB8-125E42017AFE}" srcId="{67F5A3FA-1B9F-4147-9AA3-A32D576DCF87}" destId="{3F344107-5896-49A0-9500-F6FA03C2A370}" srcOrd="1" destOrd="0" parTransId="{BED726E6-92E1-4196-9C00-6AE8796DE04F}" sibTransId="{30E8511D-971C-4BCC-B3F3-F64B4FC352E8}"/>
    <dgm:cxn modelId="{4CF1224D-6734-497A-8644-2FA3A7C9E781}" type="presOf" srcId="{280ED898-5E1F-4E2F-BF7C-CE13A7C5557C}" destId="{F1CFA3EE-B821-43B1-9AA7-71C40F419A21}" srcOrd="0" destOrd="0" presId="urn:microsoft.com/office/officeart/2018/2/layout/IconVerticalSolidList"/>
    <dgm:cxn modelId="{9B924E53-F445-449C-91EA-B28E1CDD73F5}" type="presOf" srcId="{F3B71CAE-DCDE-4F50-AA42-5E83ABAD8FD3}" destId="{221E4D1A-3200-44BA-BB6D-16B3D89AFC83}" srcOrd="0" destOrd="0" presId="urn:microsoft.com/office/officeart/2018/2/layout/IconVerticalSolidList"/>
    <dgm:cxn modelId="{FE7A35AB-FA2B-4FE1-B1A4-203A5045DBDE}" srcId="{67F5A3FA-1B9F-4147-9AA3-A32D576DCF87}" destId="{280ED898-5E1F-4E2F-BF7C-CE13A7C5557C}" srcOrd="0" destOrd="0" parTransId="{19461FB5-A9EF-4190-96BC-6B90603E3329}" sibTransId="{F136EA4F-7D0D-4A20-952E-5BB6FADB4519}"/>
    <dgm:cxn modelId="{313CC3AE-BD85-47A5-B4C8-EAE12DFE1B6A}" srcId="{41052794-486E-451F-AEBE-C982DCC57553}" destId="{67F5A3FA-1B9F-4147-9AA3-A32D576DCF87}" srcOrd="0" destOrd="0" parTransId="{96A7DBEA-FDC0-4875-BB03-54FC798CC129}" sibTransId="{384EE9B8-8690-488A-90F6-7E61216A4248}"/>
    <dgm:cxn modelId="{6C6B7BC4-933C-4E10-8102-6D663A02276E}" type="presOf" srcId="{67F5A3FA-1B9F-4147-9AA3-A32D576DCF87}" destId="{70885E53-ECEA-4515-B3FC-6075116E392D}" srcOrd="0" destOrd="0" presId="urn:microsoft.com/office/officeart/2018/2/layout/IconVerticalSolidList"/>
    <dgm:cxn modelId="{237317E3-0163-470D-8DC1-E33C031A6693}" srcId="{41052794-486E-451F-AEBE-C982DCC57553}" destId="{F3B71CAE-DCDE-4F50-AA42-5E83ABAD8FD3}" srcOrd="1" destOrd="0" parTransId="{F3741F14-0CD7-4A7F-8A9E-9602E2A193BD}" sibTransId="{7CCBBED1-475F-49B4-A0E7-FC4DA933CDD2}"/>
    <dgm:cxn modelId="{37C388ED-2063-4744-89B0-7DA314F936CE}" type="presOf" srcId="{41052794-486E-451F-AEBE-C982DCC57553}" destId="{ED0778D7-EA44-4D38-9022-F2C0573162A5}" srcOrd="0" destOrd="0" presId="urn:microsoft.com/office/officeart/2018/2/layout/IconVerticalSolidList"/>
    <dgm:cxn modelId="{74D8DCAC-28B6-4326-92CC-C8FAE5CEB8DD}" type="presParOf" srcId="{ED0778D7-EA44-4D38-9022-F2C0573162A5}" destId="{11649596-5055-48A4-B8CD-F5FBF3CB778A}" srcOrd="0" destOrd="0" presId="urn:microsoft.com/office/officeart/2018/2/layout/IconVerticalSolidList"/>
    <dgm:cxn modelId="{B407949B-2C75-4EBD-AE52-63CC22E827CC}" type="presParOf" srcId="{11649596-5055-48A4-B8CD-F5FBF3CB778A}" destId="{B93CF36F-B05B-422E-A792-40FDB63F5BBD}" srcOrd="0" destOrd="0" presId="urn:microsoft.com/office/officeart/2018/2/layout/IconVerticalSolidList"/>
    <dgm:cxn modelId="{3FB568BE-33EF-40B6-9B7A-72316F92BEFD}" type="presParOf" srcId="{11649596-5055-48A4-B8CD-F5FBF3CB778A}" destId="{49ECDA71-73A8-4019-BC40-B942A66530DA}" srcOrd="1" destOrd="0" presId="urn:microsoft.com/office/officeart/2018/2/layout/IconVerticalSolidList"/>
    <dgm:cxn modelId="{4E70E2B1-4D9A-4308-8218-05B5D068A00C}" type="presParOf" srcId="{11649596-5055-48A4-B8CD-F5FBF3CB778A}" destId="{CE126601-AAC2-47B5-B71A-CDADB559B95E}" srcOrd="2" destOrd="0" presId="urn:microsoft.com/office/officeart/2018/2/layout/IconVerticalSolidList"/>
    <dgm:cxn modelId="{C46CFED3-43E1-4FD1-B857-10A1269A3AB5}" type="presParOf" srcId="{11649596-5055-48A4-B8CD-F5FBF3CB778A}" destId="{70885E53-ECEA-4515-B3FC-6075116E392D}" srcOrd="3" destOrd="0" presId="urn:microsoft.com/office/officeart/2018/2/layout/IconVerticalSolidList"/>
    <dgm:cxn modelId="{487F78C7-2B4B-4A7C-85A3-39EA2F21AB13}" type="presParOf" srcId="{11649596-5055-48A4-B8CD-F5FBF3CB778A}" destId="{F1CFA3EE-B821-43B1-9AA7-71C40F419A21}" srcOrd="4" destOrd="0" presId="urn:microsoft.com/office/officeart/2018/2/layout/IconVerticalSolidList"/>
    <dgm:cxn modelId="{640816A0-58AA-4742-8D8B-0BFE198292C7}" type="presParOf" srcId="{ED0778D7-EA44-4D38-9022-F2C0573162A5}" destId="{A5CC287F-624F-4873-AB5E-83C732921665}" srcOrd="1" destOrd="0" presId="urn:microsoft.com/office/officeart/2018/2/layout/IconVerticalSolidList"/>
    <dgm:cxn modelId="{53B01249-0D7C-49E9-AFD2-6112998716C1}" type="presParOf" srcId="{ED0778D7-EA44-4D38-9022-F2C0573162A5}" destId="{8FC712AB-FF3F-4419-8B39-F876EECA7E15}" srcOrd="2" destOrd="0" presId="urn:microsoft.com/office/officeart/2018/2/layout/IconVerticalSolidList"/>
    <dgm:cxn modelId="{8CFCEFEB-9BC5-4420-BB1F-30BBF2E61EAB}" type="presParOf" srcId="{8FC712AB-FF3F-4419-8B39-F876EECA7E15}" destId="{7FE6E119-C2DB-4BAF-841D-BC753B981499}" srcOrd="0" destOrd="0" presId="urn:microsoft.com/office/officeart/2018/2/layout/IconVerticalSolidList"/>
    <dgm:cxn modelId="{5B6325A6-20B1-4E86-B68C-F2DDCE3272DC}" type="presParOf" srcId="{8FC712AB-FF3F-4419-8B39-F876EECA7E15}" destId="{B3162AE5-48B7-46D9-93EC-FE28AED013A7}" srcOrd="1" destOrd="0" presId="urn:microsoft.com/office/officeart/2018/2/layout/IconVerticalSolidList"/>
    <dgm:cxn modelId="{3B8A627C-4A67-42C7-BFB6-1720D9F8FF70}" type="presParOf" srcId="{8FC712AB-FF3F-4419-8B39-F876EECA7E15}" destId="{972B081F-42CB-4C13-9165-6258881D64D7}" srcOrd="2" destOrd="0" presId="urn:microsoft.com/office/officeart/2018/2/layout/IconVerticalSolidList"/>
    <dgm:cxn modelId="{A440B3CE-64CB-436A-8529-344A1C634927}" type="presParOf" srcId="{8FC712AB-FF3F-4419-8B39-F876EECA7E15}" destId="{221E4D1A-3200-44BA-BB6D-16B3D89AFC8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59B0C-3320-40A5-87CB-849BF02081FD}">
      <dsp:nvSpPr>
        <dsp:cNvPr id="0" name=""/>
        <dsp:cNvSpPr/>
      </dsp:nvSpPr>
      <dsp:spPr>
        <a:xfrm>
          <a:off x="0" y="611144"/>
          <a:ext cx="10058399" cy="11282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6B5F8E-5041-4B8B-85BA-5ED0BB69B97E}">
      <dsp:nvSpPr>
        <dsp:cNvPr id="0" name=""/>
        <dsp:cNvSpPr/>
      </dsp:nvSpPr>
      <dsp:spPr>
        <a:xfrm>
          <a:off x="341300" y="865004"/>
          <a:ext cx="620547" cy="6205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DB578E-2387-4039-9557-23E7B72AC2BF}">
      <dsp:nvSpPr>
        <dsp:cNvPr id="0" name=""/>
        <dsp:cNvSpPr/>
      </dsp:nvSpPr>
      <dsp:spPr>
        <a:xfrm>
          <a:off x="1303148" y="611144"/>
          <a:ext cx="8755251" cy="1128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408" tIns="119408" rIns="119408" bIns="1194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We will examine data cited by the AANP and the South Carolina Nurses Association for the proposition that it is safe and effective for nurse practitioners to practice without physician supervision.</a:t>
          </a:r>
          <a:endParaRPr lang="en-US" sz="2200" kern="1200" dirty="0"/>
        </a:p>
      </dsp:txBody>
      <dsp:txXfrm>
        <a:off x="1303148" y="611144"/>
        <a:ext cx="8755251" cy="1128267"/>
      </dsp:txXfrm>
    </dsp:sp>
    <dsp:sp modelId="{65C05A9F-7502-4D25-A81A-46488E7234E7}">
      <dsp:nvSpPr>
        <dsp:cNvPr id="0" name=""/>
        <dsp:cNvSpPr/>
      </dsp:nvSpPr>
      <dsp:spPr>
        <a:xfrm>
          <a:off x="0" y="2021478"/>
          <a:ext cx="10058399" cy="11282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602E7-AA41-4BCE-BB43-803D338299C4}">
      <dsp:nvSpPr>
        <dsp:cNvPr id="0" name=""/>
        <dsp:cNvSpPr/>
      </dsp:nvSpPr>
      <dsp:spPr>
        <a:xfrm>
          <a:off x="341300" y="2275339"/>
          <a:ext cx="620547" cy="6205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1A833-6E80-4C20-95BB-99C0E04620DA}">
      <dsp:nvSpPr>
        <dsp:cNvPr id="0" name=""/>
        <dsp:cNvSpPr/>
      </dsp:nvSpPr>
      <dsp:spPr>
        <a:xfrm>
          <a:off x="1303148" y="2021478"/>
          <a:ext cx="8755251" cy="1128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408" tIns="119408" rIns="119408" bIns="1194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What you will see after a close examination of the data is that this claim is not supported</a:t>
          </a:r>
          <a:endParaRPr lang="en-US" sz="2200" kern="1200" dirty="0"/>
        </a:p>
      </dsp:txBody>
      <dsp:txXfrm>
        <a:off x="1303148" y="2021478"/>
        <a:ext cx="8755251" cy="112826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685CC-5C5B-4BCD-9CE2-EEF0F7C21D97}">
      <dsp:nvSpPr>
        <dsp:cNvPr id="0" name=""/>
        <dsp:cNvSpPr/>
      </dsp:nvSpPr>
      <dsp:spPr>
        <a:xfrm>
          <a:off x="0" y="611144"/>
          <a:ext cx="10058399" cy="11282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9E2928-58E9-48FF-9742-C523CF9A6735}">
      <dsp:nvSpPr>
        <dsp:cNvPr id="0" name=""/>
        <dsp:cNvSpPr/>
      </dsp:nvSpPr>
      <dsp:spPr>
        <a:xfrm>
          <a:off x="341300" y="865004"/>
          <a:ext cx="620547" cy="6205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1D06A-1247-4E7A-BA21-73F638E1C6D4}">
      <dsp:nvSpPr>
        <dsp:cNvPr id="0" name=""/>
        <dsp:cNvSpPr/>
      </dsp:nvSpPr>
      <dsp:spPr>
        <a:xfrm>
          <a:off x="1303148" y="611144"/>
          <a:ext cx="8755251" cy="1128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408" tIns="119408" rIns="119408" bIns="1194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Lattimer (1998) - experienced nurses could safely provide telephone triage advice after-hours independent of physicians using a software program guide</a:t>
          </a:r>
        </a:p>
      </dsp:txBody>
      <dsp:txXfrm>
        <a:off x="1303148" y="611144"/>
        <a:ext cx="8755251" cy="1128267"/>
      </dsp:txXfrm>
    </dsp:sp>
    <dsp:sp modelId="{A9C621D1-6070-4A25-8551-6388D72D6249}">
      <dsp:nvSpPr>
        <dsp:cNvPr id="0" name=""/>
        <dsp:cNvSpPr/>
      </dsp:nvSpPr>
      <dsp:spPr>
        <a:xfrm>
          <a:off x="0" y="2021478"/>
          <a:ext cx="10058399" cy="11282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FBBD7-DF94-4075-80AB-578DDCD1F243}">
      <dsp:nvSpPr>
        <dsp:cNvPr id="0" name=""/>
        <dsp:cNvSpPr/>
      </dsp:nvSpPr>
      <dsp:spPr>
        <a:xfrm>
          <a:off x="341300" y="2275339"/>
          <a:ext cx="620547" cy="6205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A6D36-86E8-4FB8-A73F-D97C8F505D94}">
      <dsp:nvSpPr>
        <dsp:cNvPr id="0" name=""/>
        <dsp:cNvSpPr/>
      </dsp:nvSpPr>
      <dsp:spPr>
        <a:xfrm>
          <a:off x="1303148" y="2021478"/>
          <a:ext cx="8755251" cy="1128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408" tIns="119408" rIns="119408" bIns="1194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Campbell (2004) - Telephone triage by nurses reduced the workload of face-to-face visits for primary care physicians with no increase in adverse outcomes but did not save time or money</a:t>
          </a:r>
        </a:p>
      </dsp:txBody>
      <dsp:txXfrm>
        <a:off x="1303148" y="2021478"/>
        <a:ext cx="8755251" cy="112826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22F63-9D71-425F-AE49-3DFF7CE0FA88}">
      <dsp:nvSpPr>
        <dsp:cNvPr id="0" name=""/>
        <dsp:cNvSpPr/>
      </dsp:nvSpPr>
      <dsp:spPr>
        <a:xfrm>
          <a:off x="0" y="459"/>
          <a:ext cx="10058399" cy="10742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73F430-E282-46DB-9566-017E05B6C7E8}">
      <dsp:nvSpPr>
        <dsp:cNvPr id="0" name=""/>
        <dsp:cNvSpPr/>
      </dsp:nvSpPr>
      <dsp:spPr>
        <a:xfrm>
          <a:off x="324969" y="242171"/>
          <a:ext cx="590852" cy="5908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A11E0-99D9-4A79-A4C9-A634BCD350C5}">
      <dsp:nvSpPr>
        <dsp:cNvPr id="0" name=""/>
        <dsp:cNvSpPr/>
      </dsp:nvSpPr>
      <dsp:spPr>
        <a:xfrm>
          <a:off x="1240791" y="459"/>
          <a:ext cx="8817608" cy="1074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94" tIns="113694" rIns="113694" bIns="11369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Evaluated “minor” medical complaints, excluded high-risk patients </a:t>
          </a:r>
        </a:p>
      </dsp:txBody>
      <dsp:txXfrm>
        <a:off x="1240791" y="459"/>
        <a:ext cx="8817608" cy="1074277"/>
      </dsp:txXfrm>
    </dsp:sp>
    <dsp:sp modelId="{23B607C2-76B8-4FA5-888B-51A97B23EC24}">
      <dsp:nvSpPr>
        <dsp:cNvPr id="0" name=""/>
        <dsp:cNvSpPr/>
      </dsp:nvSpPr>
      <dsp:spPr>
        <a:xfrm>
          <a:off x="0" y="1343306"/>
          <a:ext cx="10058399" cy="10742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77766-814F-4001-8DEA-770E9C91EB4E}">
      <dsp:nvSpPr>
        <dsp:cNvPr id="0" name=""/>
        <dsp:cNvSpPr/>
      </dsp:nvSpPr>
      <dsp:spPr>
        <a:xfrm>
          <a:off x="324969" y="1585019"/>
          <a:ext cx="590852" cy="5908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64A96-63B7-4B42-B2FE-05C6749E546C}">
      <dsp:nvSpPr>
        <dsp:cNvPr id="0" name=""/>
        <dsp:cNvSpPr/>
      </dsp:nvSpPr>
      <dsp:spPr>
        <a:xfrm>
          <a:off x="1240791" y="1343306"/>
          <a:ext cx="8817608" cy="1074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94" tIns="113694" rIns="113694" bIns="11369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100% supervised: Of 790 low-risk patients seen by nurses, </a:t>
          </a:r>
          <a:r>
            <a:rPr lang="en-US" sz="2100" b="1" kern="1200" dirty="0"/>
            <a:t>27% required evaluation by the physician</a:t>
          </a:r>
          <a:endParaRPr lang="en-US" sz="2100" kern="1200" dirty="0"/>
        </a:p>
      </dsp:txBody>
      <dsp:txXfrm>
        <a:off x="1240791" y="1343306"/>
        <a:ext cx="8817608" cy="1074277"/>
      </dsp:txXfrm>
    </dsp:sp>
    <dsp:sp modelId="{3D36476C-6951-4017-9B9A-CFD7D2A2F44B}">
      <dsp:nvSpPr>
        <dsp:cNvPr id="0" name=""/>
        <dsp:cNvSpPr/>
      </dsp:nvSpPr>
      <dsp:spPr>
        <a:xfrm>
          <a:off x="0" y="2686153"/>
          <a:ext cx="10058399" cy="10742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4F8CC2-2D8C-4AFE-BFD8-7BE846B6385F}">
      <dsp:nvSpPr>
        <dsp:cNvPr id="0" name=""/>
        <dsp:cNvSpPr/>
      </dsp:nvSpPr>
      <dsp:spPr>
        <a:xfrm>
          <a:off x="324969" y="2927866"/>
          <a:ext cx="590852" cy="5908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0A666-3D4B-462A-8701-62BF95C9DEA6}">
      <dsp:nvSpPr>
        <dsp:cNvPr id="0" name=""/>
        <dsp:cNvSpPr/>
      </dsp:nvSpPr>
      <dsp:spPr>
        <a:xfrm>
          <a:off x="1240791" y="2686153"/>
          <a:ext cx="8817608" cy="1074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94" tIns="113694" rIns="113694" bIns="11369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Researchers could not draw any conclusions about the safety of nurse-led care because the study group was not large enough to detect rare, adverse outcomes</a:t>
          </a:r>
        </a:p>
      </dsp:txBody>
      <dsp:txXfrm>
        <a:off x="1240791" y="2686153"/>
        <a:ext cx="8817608" cy="107427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54744-0EB5-4983-8348-93F053FEA150}">
      <dsp:nvSpPr>
        <dsp:cNvPr id="0" name=""/>
        <dsp:cNvSpPr/>
      </dsp:nvSpPr>
      <dsp:spPr>
        <a:xfrm>
          <a:off x="0" y="373230"/>
          <a:ext cx="10058399" cy="12398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75DA78-E92E-4547-BFFD-87918A0E589E}">
      <dsp:nvSpPr>
        <dsp:cNvPr id="0" name=""/>
        <dsp:cNvSpPr/>
      </dsp:nvSpPr>
      <dsp:spPr>
        <a:xfrm>
          <a:off x="205436" y="806401"/>
          <a:ext cx="421715" cy="3735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CED29-D893-4A1D-BD16-36B075E92EEE}">
      <dsp:nvSpPr>
        <dsp:cNvPr id="0" name=""/>
        <dsp:cNvSpPr/>
      </dsp:nvSpPr>
      <dsp:spPr>
        <a:xfrm>
          <a:off x="737267" y="220626"/>
          <a:ext cx="9026612" cy="1559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171" tIns="109171" rIns="109171" bIns="10917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Larrsen</a:t>
          </a:r>
          <a:r>
            <a:rPr lang="en-US" sz="2400" kern="1200" dirty="0"/>
            <a:t> (2014) – Rheumatology clinic, 100% supervised – nurses followed </a:t>
          </a:r>
          <a:r>
            <a:rPr lang="en-US" sz="2400" b="1" kern="1200" dirty="0"/>
            <a:t>physician-created protocols</a:t>
          </a:r>
          <a:r>
            <a:rPr lang="en-US" sz="2400" kern="1200" dirty="0"/>
            <a:t> to manage stable patients on rheumatoid medications</a:t>
          </a:r>
        </a:p>
      </dsp:txBody>
      <dsp:txXfrm>
        <a:off x="737267" y="220626"/>
        <a:ext cx="9026612" cy="1559365"/>
      </dsp:txXfrm>
    </dsp:sp>
    <dsp:sp modelId="{F3469006-101F-4F84-B4A9-36D7F7B1A469}">
      <dsp:nvSpPr>
        <dsp:cNvPr id="0" name=""/>
        <dsp:cNvSpPr/>
      </dsp:nvSpPr>
      <dsp:spPr>
        <a:xfrm>
          <a:off x="0" y="2088352"/>
          <a:ext cx="10058399" cy="9145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F2EB10-3A14-408A-8530-EA410E89C8A8}">
      <dsp:nvSpPr>
        <dsp:cNvPr id="0" name=""/>
        <dsp:cNvSpPr/>
      </dsp:nvSpPr>
      <dsp:spPr>
        <a:xfrm>
          <a:off x="205436" y="2485601"/>
          <a:ext cx="421715" cy="3735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D8781-8FB9-4474-8991-D1E6111C5940}">
      <dsp:nvSpPr>
        <dsp:cNvPr id="0" name=""/>
        <dsp:cNvSpPr/>
      </dsp:nvSpPr>
      <dsp:spPr>
        <a:xfrm>
          <a:off x="661263" y="2083301"/>
          <a:ext cx="9026612" cy="1031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171" tIns="109171" rIns="109171" bIns="10917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Chan (2012) – GI clinic, 100% supervised – nurses provided follow up visits for patients with mild dyspepsia (upset stomach) after endoscopy.  Excluded high-risk patients</a:t>
          </a:r>
        </a:p>
      </dsp:txBody>
      <dsp:txXfrm>
        <a:off x="661263" y="2083301"/>
        <a:ext cx="9026612" cy="103153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87B5A-ADC4-4682-9C87-31C44EB6D71E}">
      <dsp:nvSpPr>
        <dsp:cNvPr id="0" name=""/>
        <dsp:cNvSpPr/>
      </dsp:nvSpPr>
      <dsp:spPr>
        <a:xfrm>
          <a:off x="0" y="459"/>
          <a:ext cx="10058399" cy="10742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5D8AFD-8CCF-43DE-AEBB-EF763955567B}">
      <dsp:nvSpPr>
        <dsp:cNvPr id="0" name=""/>
        <dsp:cNvSpPr/>
      </dsp:nvSpPr>
      <dsp:spPr>
        <a:xfrm>
          <a:off x="324969" y="242171"/>
          <a:ext cx="590852" cy="5908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308D1D-7DF5-4350-AEDC-3D2889BEABD7}">
      <dsp:nvSpPr>
        <dsp:cNvPr id="0" name=""/>
        <dsp:cNvSpPr/>
      </dsp:nvSpPr>
      <dsp:spPr>
        <a:xfrm>
          <a:off x="1093625" y="459"/>
          <a:ext cx="8817608" cy="1074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94" tIns="113694" rIns="113694" bIns="11369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Voogdt</a:t>
          </a:r>
          <a:r>
            <a:rPr lang="en-US" sz="1900" kern="1200" dirty="0"/>
            <a:t>‐Pruis (2010) Evaluated patients at risk for heart disease. 100% supervised, high-risk patients excluded. - NPs reduced risk factors when following </a:t>
          </a:r>
          <a:r>
            <a:rPr lang="en-US" sz="1900" b="1" kern="1200" dirty="0"/>
            <a:t>physician-created protocols</a:t>
          </a:r>
        </a:p>
      </dsp:txBody>
      <dsp:txXfrm>
        <a:off x="1093625" y="459"/>
        <a:ext cx="8817608" cy="1074277"/>
      </dsp:txXfrm>
    </dsp:sp>
    <dsp:sp modelId="{66111F93-5F25-456E-955E-F6E2D9936CEB}">
      <dsp:nvSpPr>
        <dsp:cNvPr id="0" name=""/>
        <dsp:cNvSpPr/>
      </dsp:nvSpPr>
      <dsp:spPr>
        <a:xfrm>
          <a:off x="0" y="1343306"/>
          <a:ext cx="10058399" cy="10742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3F15B-56A9-4E11-8067-C4AD824E6355}">
      <dsp:nvSpPr>
        <dsp:cNvPr id="0" name=""/>
        <dsp:cNvSpPr/>
      </dsp:nvSpPr>
      <dsp:spPr>
        <a:xfrm>
          <a:off x="324969" y="1585019"/>
          <a:ext cx="590852" cy="5908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E1D2E-1389-4B37-81B2-6861E20D8E01}">
      <dsp:nvSpPr>
        <dsp:cNvPr id="0" name=""/>
        <dsp:cNvSpPr/>
      </dsp:nvSpPr>
      <dsp:spPr>
        <a:xfrm>
          <a:off x="1240791" y="1343306"/>
          <a:ext cx="8817608" cy="1074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94" tIns="113694" rIns="113694" bIns="11369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Dierick‐van Daele (2009) – “first contact primary care.”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Conclusion: Inadequately powered to determine safety of NPs</a:t>
          </a:r>
          <a:endParaRPr lang="en-US" sz="1900" kern="1200" dirty="0"/>
        </a:p>
      </dsp:txBody>
      <dsp:txXfrm>
        <a:off x="1240791" y="1343306"/>
        <a:ext cx="8817608" cy="1074277"/>
      </dsp:txXfrm>
    </dsp:sp>
    <dsp:sp modelId="{2B286E6B-66E4-4B52-9C1D-480A90B58F96}">
      <dsp:nvSpPr>
        <dsp:cNvPr id="0" name=""/>
        <dsp:cNvSpPr/>
      </dsp:nvSpPr>
      <dsp:spPr>
        <a:xfrm>
          <a:off x="0" y="2686153"/>
          <a:ext cx="10058399" cy="10742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9E899-51D7-4F3A-A733-05C226DDC42B}">
      <dsp:nvSpPr>
        <dsp:cNvPr id="0" name=""/>
        <dsp:cNvSpPr/>
      </dsp:nvSpPr>
      <dsp:spPr>
        <a:xfrm>
          <a:off x="324969" y="2927866"/>
          <a:ext cx="590852" cy="5908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85F2E-685B-439C-B49C-A105B8BFBFA0}">
      <dsp:nvSpPr>
        <dsp:cNvPr id="0" name=""/>
        <dsp:cNvSpPr/>
      </dsp:nvSpPr>
      <dsp:spPr>
        <a:xfrm>
          <a:off x="1240791" y="2686153"/>
          <a:ext cx="8817608" cy="1074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94" tIns="113694" rIns="113694" bIns="11369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Houweling</a:t>
          </a:r>
          <a:r>
            <a:rPr lang="en-US" sz="1900" kern="1200" dirty="0"/>
            <a:t> (2011) – Non-insulin requiring DM2, 100% supervised</a:t>
          </a:r>
          <a:r>
            <a:rPr lang="en-US" sz="1900" b="1" kern="1200" dirty="0"/>
            <a:t>. </a:t>
          </a:r>
          <a:r>
            <a:rPr lang="en-US" sz="1900" kern="1200" dirty="0"/>
            <a:t>Patients initially evaluated by physicians, those thought to be too ill were not seen by nurses.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CONCLUSION:  Inadequate patient sample to assess quality of care</a:t>
          </a:r>
          <a:r>
            <a:rPr lang="en-US" sz="1900" kern="1200" dirty="0"/>
            <a:t>.  </a:t>
          </a:r>
        </a:p>
      </dsp:txBody>
      <dsp:txXfrm>
        <a:off x="1240791" y="2686153"/>
        <a:ext cx="8817608" cy="107427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E0B92-59FC-456C-9461-59F79FD8E4ED}">
      <dsp:nvSpPr>
        <dsp:cNvPr id="0" name=""/>
        <dsp:cNvSpPr/>
      </dsp:nvSpPr>
      <dsp:spPr>
        <a:xfrm>
          <a:off x="0" y="611144"/>
          <a:ext cx="10058399" cy="112826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DD5687-81B0-4A1C-9ACC-59011AA40A74}">
      <dsp:nvSpPr>
        <dsp:cNvPr id="0" name=""/>
        <dsp:cNvSpPr/>
      </dsp:nvSpPr>
      <dsp:spPr>
        <a:xfrm>
          <a:off x="341300" y="865004"/>
          <a:ext cx="620547" cy="6205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E8D3D-31DD-4D08-B471-65025F9CBC8B}">
      <dsp:nvSpPr>
        <dsp:cNvPr id="0" name=""/>
        <dsp:cNvSpPr/>
      </dsp:nvSpPr>
      <dsp:spPr>
        <a:xfrm>
          <a:off x="1303148" y="611144"/>
          <a:ext cx="8755251" cy="1128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408" tIns="119408" rIns="119408" bIns="1194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South Carolina patients deserve high-quality, cost-effective medical care</a:t>
          </a:r>
        </a:p>
      </dsp:txBody>
      <dsp:txXfrm>
        <a:off x="1303148" y="611144"/>
        <a:ext cx="8755251" cy="1128267"/>
      </dsp:txXfrm>
    </dsp:sp>
    <dsp:sp modelId="{64A415E2-12BE-456F-9B22-A7516D9BAF6C}">
      <dsp:nvSpPr>
        <dsp:cNvPr id="0" name=""/>
        <dsp:cNvSpPr/>
      </dsp:nvSpPr>
      <dsp:spPr>
        <a:xfrm>
          <a:off x="0" y="2091555"/>
          <a:ext cx="10058399" cy="112826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65B55-23B8-4BFD-A6C5-C715F49DE6F6}">
      <dsp:nvSpPr>
        <dsp:cNvPr id="0" name=""/>
        <dsp:cNvSpPr/>
      </dsp:nvSpPr>
      <dsp:spPr>
        <a:xfrm>
          <a:off x="341300" y="2275339"/>
          <a:ext cx="620547" cy="6205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A61D86-0100-48E1-8254-3971F7AA5C83}">
      <dsp:nvSpPr>
        <dsp:cNvPr id="0" name=""/>
        <dsp:cNvSpPr/>
      </dsp:nvSpPr>
      <dsp:spPr>
        <a:xfrm>
          <a:off x="1303148" y="2021478"/>
          <a:ext cx="8755251" cy="1128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408" tIns="119408" rIns="119408" bIns="1194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data is clear: Physician-led care teams are best</a:t>
          </a:r>
        </a:p>
      </dsp:txBody>
      <dsp:txXfrm>
        <a:off x="1303148" y="2021478"/>
        <a:ext cx="8755251" cy="11282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220A0-DD88-4139-9081-A54F5FB4AFB6}">
      <dsp:nvSpPr>
        <dsp:cNvPr id="0" name=""/>
        <dsp:cNvSpPr/>
      </dsp:nvSpPr>
      <dsp:spPr>
        <a:xfrm>
          <a:off x="-34839" y="0"/>
          <a:ext cx="10214919" cy="12523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9902C1-8238-4C31-BF6B-96C4C4C85EFA}">
      <dsp:nvSpPr>
        <dsp:cNvPr id="0" name=""/>
        <dsp:cNvSpPr/>
      </dsp:nvSpPr>
      <dsp:spPr>
        <a:xfrm>
          <a:off x="343985" y="290512"/>
          <a:ext cx="690120" cy="6887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48FBF-BD3B-49B2-A20A-E273814C2B01}">
      <dsp:nvSpPr>
        <dsp:cNvPr id="0" name=""/>
        <dsp:cNvSpPr/>
      </dsp:nvSpPr>
      <dsp:spPr>
        <a:xfrm>
          <a:off x="1412932" y="8741"/>
          <a:ext cx="8743403" cy="1291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679" tIns="136679" rIns="136679" bIns="13667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Studies show that NPs and PAs can provide quality care in physician-led care teams </a:t>
          </a:r>
        </a:p>
      </dsp:txBody>
      <dsp:txXfrm>
        <a:off x="1412932" y="8741"/>
        <a:ext cx="8743403" cy="1291450"/>
      </dsp:txXfrm>
    </dsp:sp>
    <dsp:sp modelId="{649F43EC-3ABC-47EF-87DA-172812AB1365}">
      <dsp:nvSpPr>
        <dsp:cNvPr id="0" name=""/>
        <dsp:cNvSpPr/>
      </dsp:nvSpPr>
      <dsp:spPr>
        <a:xfrm>
          <a:off x="-34839" y="1623054"/>
          <a:ext cx="10214919" cy="12523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01E20-039A-4FA0-BA72-84000CD1E896}">
      <dsp:nvSpPr>
        <dsp:cNvPr id="0" name=""/>
        <dsp:cNvSpPr/>
      </dsp:nvSpPr>
      <dsp:spPr>
        <a:xfrm>
          <a:off x="343985" y="1904825"/>
          <a:ext cx="690120" cy="6887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CBF5B-8180-4119-A50B-6B2A5C95B76B}">
      <dsp:nvSpPr>
        <dsp:cNvPr id="0" name=""/>
        <dsp:cNvSpPr/>
      </dsp:nvSpPr>
      <dsp:spPr>
        <a:xfrm>
          <a:off x="1412932" y="1623054"/>
          <a:ext cx="8743403" cy="1291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679" tIns="136679" rIns="136679" bIns="13667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 addition to being supervised, NP/PA studies: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 Evaluate minor/ self-limited issues or exclude high risk patients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 involve previously diagnosed patients (not undifferentiated)</a:t>
          </a:r>
        </a:p>
      </dsp:txBody>
      <dsp:txXfrm>
        <a:off x="1412932" y="1623054"/>
        <a:ext cx="8743403" cy="1291450"/>
      </dsp:txXfrm>
    </dsp:sp>
    <dsp:sp modelId="{A319160E-85AA-46F1-8EE4-B3D31DBB46C7}">
      <dsp:nvSpPr>
        <dsp:cNvPr id="0" name=""/>
        <dsp:cNvSpPr/>
      </dsp:nvSpPr>
      <dsp:spPr>
        <a:xfrm>
          <a:off x="-34839" y="3433738"/>
          <a:ext cx="10214919" cy="12523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9FCB7-A411-4399-9567-F7DF80ABAD4F}">
      <dsp:nvSpPr>
        <dsp:cNvPr id="0" name=""/>
        <dsp:cNvSpPr/>
      </dsp:nvSpPr>
      <dsp:spPr>
        <a:xfrm>
          <a:off x="343985" y="3676863"/>
          <a:ext cx="690120" cy="6887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53A7F-40C2-4286-A150-94A9D7D50970}">
      <dsp:nvSpPr>
        <dsp:cNvPr id="0" name=""/>
        <dsp:cNvSpPr/>
      </dsp:nvSpPr>
      <dsp:spPr>
        <a:xfrm>
          <a:off x="1319508" y="3237367"/>
          <a:ext cx="8930249" cy="1606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679" tIns="136679" rIns="136679" bIns="13667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There are NO randomized, controlled studies evaluating care by unsupervised NPs/ PAs (even though NPs have had unsupervised practice rights in some states for decades)</a:t>
          </a:r>
        </a:p>
      </dsp:txBody>
      <dsp:txXfrm>
        <a:off x="1319508" y="3237367"/>
        <a:ext cx="8930249" cy="16069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CB62F-F749-499C-A562-619A07C45B0B}">
      <dsp:nvSpPr>
        <dsp:cNvPr id="0" name=""/>
        <dsp:cNvSpPr/>
      </dsp:nvSpPr>
      <dsp:spPr>
        <a:xfrm>
          <a:off x="0" y="611144"/>
          <a:ext cx="10058399" cy="11282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7C3A4-B79C-4B6C-B436-5FDB8631E0F1}">
      <dsp:nvSpPr>
        <dsp:cNvPr id="0" name=""/>
        <dsp:cNvSpPr/>
      </dsp:nvSpPr>
      <dsp:spPr>
        <a:xfrm>
          <a:off x="341300" y="865004"/>
          <a:ext cx="620547" cy="6205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89576-E9AC-4339-B369-17C3B21924BC}">
      <dsp:nvSpPr>
        <dsp:cNvPr id="0" name=""/>
        <dsp:cNvSpPr/>
      </dsp:nvSpPr>
      <dsp:spPr>
        <a:xfrm>
          <a:off x="1303148" y="611144"/>
          <a:ext cx="8755251" cy="1128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408" tIns="119408" rIns="119408" bIns="1194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 patient coming in for evaluation of a new problem is called ‘undifferentiated.’ We don’t know what’s wrong with them…. yet </a:t>
          </a:r>
        </a:p>
      </dsp:txBody>
      <dsp:txXfrm>
        <a:off x="1303148" y="611144"/>
        <a:ext cx="8755251" cy="1128267"/>
      </dsp:txXfrm>
    </dsp:sp>
    <dsp:sp modelId="{4263ADFC-9655-4AA2-A12E-70D6BDC2D74B}">
      <dsp:nvSpPr>
        <dsp:cNvPr id="0" name=""/>
        <dsp:cNvSpPr/>
      </dsp:nvSpPr>
      <dsp:spPr>
        <a:xfrm>
          <a:off x="0" y="2021478"/>
          <a:ext cx="10058399" cy="11282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2EC8A-775A-4D69-8840-5E890B85EF1E}">
      <dsp:nvSpPr>
        <dsp:cNvPr id="0" name=""/>
        <dsp:cNvSpPr/>
      </dsp:nvSpPr>
      <dsp:spPr>
        <a:xfrm>
          <a:off x="341300" y="2275339"/>
          <a:ext cx="620547" cy="6205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BC358-414D-4421-B9D5-565409CC4476}">
      <dsp:nvSpPr>
        <dsp:cNvPr id="0" name=""/>
        <dsp:cNvSpPr/>
      </dsp:nvSpPr>
      <dsp:spPr>
        <a:xfrm>
          <a:off x="1303148" y="2021478"/>
          <a:ext cx="8755251" cy="1128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408" tIns="119408" rIns="119408" bIns="1194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EXAMPLE: Patient comes in with a ‘sore throat’</a:t>
          </a:r>
        </a:p>
      </dsp:txBody>
      <dsp:txXfrm>
        <a:off x="1303148" y="2021478"/>
        <a:ext cx="8755251" cy="11282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DB199-0981-4CF8-8E79-BD46FA13EA97}">
      <dsp:nvSpPr>
        <dsp:cNvPr id="0" name=""/>
        <dsp:cNvSpPr/>
      </dsp:nvSpPr>
      <dsp:spPr>
        <a:xfrm>
          <a:off x="0" y="459"/>
          <a:ext cx="10058399" cy="10742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3A26D-62EB-43E2-B046-D744F6FD7E53}">
      <dsp:nvSpPr>
        <dsp:cNvPr id="0" name=""/>
        <dsp:cNvSpPr/>
      </dsp:nvSpPr>
      <dsp:spPr>
        <a:xfrm>
          <a:off x="324969" y="242171"/>
          <a:ext cx="590852" cy="5908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B981E-6A66-47B9-80F7-6C654DC71855}">
      <dsp:nvSpPr>
        <dsp:cNvPr id="0" name=""/>
        <dsp:cNvSpPr/>
      </dsp:nvSpPr>
      <dsp:spPr>
        <a:xfrm>
          <a:off x="1240791" y="459"/>
          <a:ext cx="8817608" cy="1074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94" tIns="113694" rIns="113694" bIns="11369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Studying all the possible causes of disease (“The eye cannot see what the mind does not know”) - This takes A LONG TIME</a:t>
          </a:r>
        </a:p>
      </dsp:txBody>
      <dsp:txXfrm>
        <a:off x="1240791" y="459"/>
        <a:ext cx="8817608" cy="1074277"/>
      </dsp:txXfrm>
    </dsp:sp>
    <dsp:sp modelId="{8D05DBE4-1A9A-4AF0-962C-ACD810669575}">
      <dsp:nvSpPr>
        <dsp:cNvPr id="0" name=""/>
        <dsp:cNvSpPr/>
      </dsp:nvSpPr>
      <dsp:spPr>
        <a:xfrm>
          <a:off x="0" y="1343306"/>
          <a:ext cx="10058399" cy="10742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7733A-B6D6-47E2-B892-19D35442B73F}">
      <dsp:nvSpPr>
        <dsp:cNvPr id="0" name=""/>
        <dsp:cNvSpPr/>
      </dsp:nvSpPr>
      <dsp:spPr>
        <a:xfrm>
          <a:off x="324969" y="1585019"/>
          <a:ext cx="590852" cy="5908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28025-2097-4917-88BB-D9BC20D94559}">
      <dsp:nvSpPr>
        <dsp:cNvPr id="0" name=""/>
        <dsp:cNvSpPr/>
      </dsp:nvSpPr>
      <dsp:spPr>
        <a:xfrm>
          <a:off x="1240791" y="1343306"/>
          <a:ext cx="8817608" cy="1074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94" tIns="113694" rIns="113694" bIns="11369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THEN… learning how to ‘rule in’ and ‘rule out’ potential causes: History/ physical exam and diagnostic testing (lab, </a:t>
          </a:r>
          <a:r>
            <a:rPr lang="en-US" sz="2500" kern="1200" dirty="0" err="1"/>
            <a:t>xray</a:t>
          </a:r>
          <a:r>
            <a:rPr lang="en-US" sz="2500" kern="1200" dirty="0"/>
            <a:t>)</a:t>
          </a:r>
        </a:p>
      </dsp:txBody>
      <dsp:txXfrm>
        <a:off x="1240791" y="1343306"/>
        <a:ext cx="8817608" cy="1074277"/>
      </dsp:txXfrm>
    </dsp:sp>
    <dsp:sp modelId="{3B81E659-B9F4-4A10-8B51-ADF370D06DAD}">
      <dsp:nvSpPr>
        <dsp:cNvPr id="0" name=""/>
        <dsp:cNvSpPr/>
      </dsp:nvSpPr>
      <dsp:spPr>
        <a:xfrm>
          <a:off x="0" y="2686153"/>
          <a:ext cx="10058399" cy="10742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92DC7-0ECE-4B14-8190-C70D48BBFBCC}">
      <dsp:nvSpPr>
        <dsp:cNvPr id="0" name=""/>
        <dsp:cNvSpPr/>
      </dsp:nvSpPr>
      <dsp:spPr>
        <a:xfrm>
          <a:off x="324969" y="2927866"/>
          <a:ext cx="590852" cy="5908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EBDAA-3187-4A7E-AA74-1C73553C967E}">
      <dsp:nvSpPr>
        <dsp:cNvPr id="0" name=""/>
        <dsp:cNvSpPr/>
      </dsp:nvSpPr>
      <dsp:spPr>
        <a:xfrm>
          <a:off x="1240791" y="2686153"/>
          <a:ext cx="8817608" cy="1074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94" tIns="113694" rIns="113694" bIns="11369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Most importantly: Knowing when it’s an emergency/ very serious</a:t>
          </a:r>
          <a:endParaRPr lang="en-US" sz="2500" kern="1200" dirty="0"/>
        </a:p>
      </dsp:txBody>
      <dsp:txXfrm>
        <a:off x="1240791" y="2686153"/>
        <a:ext cx="8817608" cy="10742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23DB0-E326-43D8-BD69-4E629D5C7221}">
      <dsp:nvSpPr>
        <dsp:cNvPr id="0" name=""/>
        <dsp:cNvSpPr/>
      </dsp:nvSpPr>
      <dsp:spPr>
        <a:xfrm>
          <a:off x="0" y="459"/>
          <a:ext cx="10058399" cy="10742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A2351-0ED5-4459-95CC-ED66592C786D}">
      <dsp:nvSpPr>
        <dsp:cNvPr id="0" name=""/>
        <dsp:cNvSpPr/>
      </dsp:nvSpPr>
      <dsp:spPr>
        <a:xfrm>
          <a:off x="324969" y="242171"/>
          <a:ext cx="590852" cy="5908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23B2F-F4F6-4B9A-B740-6F5F624CBBF5}">
      <dsp:nvSpPr>
        <dsp:cNvPr id="0" name=""/>
        <dsp:cNvSpPr/>
      </dsp:nvSpPr>
      <dsp:spPr>
        <a:xfrm>
          <a:off x="1240791" y="459"/>
          <a:ext cx="8817608" cy="1074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94" tIns="113694" rIns="113694" bIns="11369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Never measure the clinician’s ability to properly DIAGNOSE patients (evaluate ‘undifferentiated’ patients) without physician involvement</a:t>
          </a:r>
        </a:p>
      </dsp:txBody>
      <dsp:txXfrm>
        <a:off x="1240791" y="459"/>
        <a:ext cx="8817608" cy="1074277"/>
      </dsp:txXfrm>
    </dsp:sp>
    <dsp:sp modelId="{9464FCFF-D1E1-43FF-A7C0-70D20E94C099}">
      <dsp:nvSpPr>
        <dsp:cNvPr id="0" name=""/>
        <dsp:cNvSpPr/>
      </dsp:nvSpPr>
      <dsp:spPr>
        <a:xfrm>
          <a:off x="0" y="1343306"/>
          <a:ext cx="10058399" cy="10742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DAE33-3D46-45DF-A3B2-62F99191782F}">
      <dsp:nvSpPr>
        <dsp:cNvPr id="0" name=""/>
        <dsp:cNvSpPr/>
      </dsp:nvSpPr>
      <dsp:spPr>
        <a:xfrm>
          <a:off x="324969" y="1585019"/>
          <a:ext cx="590852" cy="5908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BF43C-1E81-430B-8C80-29453473FDB7}">
      <dsp:nvSpPr>
        <dsp:cNvPr id="0" name=""/>
        <dsp:cNvSpPr/>
      </dsp:nvSpPr>
      <dsp:spPr>
        <a:xfrm>
          <a:off x="1240791" y="1343306"/>
          <a:ext cx="8817608" cy="1074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94" tIns="113694" rIns="113694" bIns="11369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Never measure the clinician’s ability to manage HIGH RISK, acutely ill patients without physician involvement</a:t>
          </a:r>
        </a:p>
      </dsp:txBody>
      <dsp:txXfrm>
        <a:off x="1240791" y="1343306"/>
        <a:ext cx="8817608" cy="1074277"/>
      </dsp:txXfrm>
    </dsp:sp>
    <dsp:sp modelId="{E49E9C7E-D4D3-4D93-8B9A-7F482D66A719}">
      <dsp:nvSpPr>
        <dsp:cNvPr id="0" name=""/>
        <dsp:cNvSpPr/>
      </dsp:nvSpPr>
      <dsp:spPr>
        <a:xfrm>
          <a:off x="0" y="2686153"/>
          <a:ext cx="10058399" cy="10742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008961-1E0B-45C1-B4C3-536A1D9E052A}">
      <dsp:nvSpPr>
        <dsp:cNvPr id="0" name=""/>
        <dsp:cNvSpPr/>
      </dsp:nvSpPr>
      <dsp:spPr>
        <a:xfrm>
          <a:off x="324969" y="2927866"/>
          <a:ext cx="590852" cy="5908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DD876C-E295-4361-A5BC-22B61DE93929}">
      <dsp:nvSpPr>
        <dsp:cNvPr id="0" name=""/>
        <dsp:cNvSpPr/>
      </dsp:nvSpPr>
      <dsp:spPr>
        <a:xfrm>
          <a:off x="1240791" y="2686153"/>
          <a:ext cx="8817608" cy="1074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94" tIns="113694" rIns="113694" bIns="11369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AND YET… Legislation would allow NPs/PAs to treat ALL South Carolina patients, no matter how complex or ill</a:t>
          </a:r>
        </a:p>
      </dsp:txBody>
      <dsp:txXfrm>
        <a:off x="1240791" y="2686153"/>
        <a:ext cx="8817608" cy="10742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B8380-CE85-41B1-912A-EEE161CE2E77}">
      <dsp:nvSpPr>
        <dsp:cNvPr id="0" name=""/>
        <dsp:cNvSpPr/>
      </dsp:nvSpPr>
      <dsp:spPr>
        <a:xfrm>
          <a:off x="0" y="459"/>
          <a:ext cx="10058399" cy="10742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7672B1-B288-49B9-96E0-DF686D20987B}">
      <dsp:nvSpPr>
        <dsp:cNvPr id="0" name=""/>
        <dsp:cNvSpPr/>
      </dsp:nvSpPr>
      <dsp:spPr>
        <a:xfrm>
          <a:off x="324969" y="242171"/>
          <a:ext cx="590852" cy="5908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A7632-B9CC-45FE-847C-8F0573F5865E}">
      <dsp:nvSpPr>
        <dsp:cNvPr id="0" name=""/>
        <dsp:cNvSpPr/>
      </dsp:nvSpPr>
      <dsp:spPr>
        <a:xfrm>
          <a:off x="1240791" y="459"/>
          <a:ext cx="8817608" cy="1074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94" tIns="113694" rIns="113694" bIns="11369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450 Baltimore VA patients, 100% supervised (attending physicians reviewed and signed off on charts, allowed to fix issues)</a:t>
          </a:r>
        </a:p>
      </dsp:txBody>
      <dsp:txXfrm>
        <a:off x="1240791" y="459"/>
        <a:ext cx="8817608" cy="1074277"/>
      </dsp:txXfrm>
    </dsp:sp>
    <dsp:sp modelId="{DCC0C0AA-3658-4594-AFAB-BED86D0B582D}">
      <dsp:nvSpPr>
        <dsp:cNvPr id="0" name=""/>
        <dsp:cNvSpPr/>
      </dsp:nvSpPr>
      <dsp:spPr>
        <a:xfrm>
          <a:off x="0" y="1343306"/>
          <a:ext cx="10058399" cy="10742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8A189-625D-403B-A23F-1FFFD443B54D}">
      <dsp:nvSpPr>
        <dsp:cNvPr id="0" name=""/>
        <dsp:cNvSpPr/>
      </dsp:nvSpPr>
      <dsp:spPr>
        <a:xfrm>
          <a:off x="324969" y="1585019"/>
          <a:ext cx="590852" cy="5908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E18D8-D943-4D89-95B8-7E200B774BBE}">
      <dsp:nvSpPr>
        <dsp:cNvPr id="0" name=""/>
        <dsp:cNvSpPr/>
      </dsp:nvSpPr>
      <dsp:spPr>
        <a:xfrm>
          <a:off x="1240791" y="1343306"/>
          <a:ext cx="8817608" cy="1074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94" tIns="113694" rIns="113694" bIns="11369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Topic: “resource utilization” – not diagnosis, treatment, or health outcomes</a:t>
          </a:r>
        </a:p>
      </dsp:txBody>
      <dsp:txXfrm>
        <a:off x="1240791" y="1343306"/>
        <a:ext cx="8817608" cy="1074277"/>
      </dsp:txXfrm>
    </dsp:sp>
    <dsp:sp modelId="{30196CCF-0B05-47A6-8476-23F14A034C95}">
      <dsp:nvSpPr>
        <dsp:cNvPr id="0" name=""/>
        <dsp:cNvSpPr/>
      </dsp:nvSpPr>
      <dsp:spPr>
        <a:xfrm>
          <a:off x="0" y="2686153"/>
          <a:ext cx="10058399" cy="10742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BEB1E-F31A-47A4-B9C4-D232D9DBD50B}">
      <dsp:nvSpPr>
        <dsp:cNvPr id="0" name=""/>
        <dsp:cNvSpPr/>
      </dsp:nvSpPr>
      <dsp:spPr>
        <a:xfrm>
          <a:off x="324969" y="2927866"/>
          <a:ext cx="590852" cy="5908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D963A-A9ED-4C44-9575-F9E6B68A3A9B}">
      <dsp:nvSpPr>
        <dsp:cNvPr id="0" name=""/>
        <dsp:cNvSpPr/>
      </dsp:nvSpPr>
      <dsp:spPr>
        <a:xfrm>
          <a:off x="1240791" y="2686153"/>
          <a:ext cx="8817608" cy="1074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94" tIns="113694" rIns="113694" bIns="11369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only significantly significant finding: “In a primary care setting, nurse practitioners may utilize more health care resources than physicians.”  </a:t>
          </a:r>
        </a:p>
      </dsp:txBody>
      <dsp:txXfrm>
        <a:off x="1240791" y="2686153"/>
        <a:ext cx="8817608" cy="10742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1FAC6-4038-4942-A479-FF8A6DBEA834}">
      <dsp:nvSpPr>
        <dsp:cNvPr id="0" name=""/>
        <dsp:cNvSpPr/>
      </dsp:nvSpPr>
      <dsp:spPr>
        <a:xfrm>
          <a:off x="0" y="596398"/>
          <a:ext cx="10058399" cy="11282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8C77B-D4F8-48B6-813E-ECED749603E5}">
      <dsp:nvSpPr>
        <dsp:cNvPr id="0" name=""/>
        <dsp:cNvSpPr/>
      </dsp:nvSpPr>
      <dsp:spPr>
        <a:xfrm>
          <a:off x="341300" y="865004"/>
          <a:ext cx="620547" cy="6205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44AA74-64FB-4F9E-8CA3-9D1C899F335E}">
      <dsp:nvSpPr>
        <dsp:cNvPr id="0" name=""/>
        <dsp:cNvSpPr/>
      </dsp:nvSpPr>
      <dsp:spPr>
        <a:xfrm>
          <a:off x="1303148" y="611144"/>
          <a:ext cx="8755251" cy="1128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408" tIns="119408" rIns="119408" bIns="1194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Nurses ordered 2.46x more CT/MRI scans, 2.3x more Ultrasound exams, and 1.5x more consultations than attending physicians </a:t>
          </a:r>
        </a:p>
      </dsp:txBody>
      <dsp:txXfrm>
        <a:off x="1303148" y="611144"/>
        <a:ext cx="8755251" cy="1128267"/>
      </dsp:txXfrm>
    </dsp:sp>
    <dsp:sp modelId="{E8823C7A-83B8-4A8E-BAEF-F5A5CD8DEA94}">
      <dsp:nvSpPr>
        <dsp:cNvPr id="0" name=""/>
        <dsp:cNvSpPr/>
      </dsp:nvSpPr>
      <dsp:spPr>
        <a:xfrm>
          <a:off x="0" y="2021478"/>
          <a:ext cx="10058399" cy="11282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57FAE-29F5-49CB-822B-9FD88B9FAEA9}">
      <dsp:nvSpPr>
        <dsp:cNvPr id="0" name=""/>
        <dsp:cNvSpPr/>
      </dsp:nvSpPr>
      <dsp:spPr>
        <a:xfrm>
          <a:off x="341300" y="2275339"/>
          <a:ext cx="620547" cy="6205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F7E86-CAAD-426D-AEFF-33C61C53DE61}">
      <dsp:nvSpPr>
        <dsp:cNvPr id="0" name=""/>
        <dsp:cNvSpPr/>
      </dsp:nvSpPr>
      <dsp:spPr>
        <a:xfrm>
          <a:off x="1303148" y="2021478"/>
          <a:ext cx="8755251" cy="1128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408" tIns="119408" rIns="119408" bIns="1194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authors speculate the orders were higher because of uncertainty: "Nurse practitioners may have encountered more uncertainty in their practice and ordered more of these tests in search of a diagnosis"</a:t>
          </a:r>
        </a:p>
      </dsp:txBody>
      <dsp:txXfrm>
        <a:off x="1303148" y="2021478"/>
        <a:ext cx="8755251" cy="11282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7D95E-9CA7-4BF8-B172-9BDCC8D49C66}">
      <dsp:nvSpPr>
        <dsp:cNvPr id="0" name=""/>
        <dsp:cNvSpPr/>
      </dsp:nvSpPr>
      <dsp:spPr>
        <a:xfrm>
          <a:off x="1227" y="443882"/>
          <a:ext cx="4788544" cy="28731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66 patients, mostly women over 50 with lower socioeconomic status</a:t>
          </a:r>
        </a:p>
      </dsp:txBody>
      <dsp:txXfrm>
        <a:off x="1227" y="443882"/>
        <a:ext cx="4788544" cy="2873126"/>
      </dsp:txXfrm>
    </dsp:sp>
    <dsp:sp modelId="{2AC2CE38-0D3A-444B-8F50-441BF6911F05}">
      <dsp:nvSpPr>
        <dsp:cNvPr id="0" name=""/>
        <dsp:cNvSpPr/>
      </dsp:nvSpPr>
      <dsp:spPr>
        <a:xfrm>
          <a:off x="5268627" y="443882"/>
          <a:ext cx="4788544" cy="28731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ASKED: “Will patients accept seeing an NP?” (NPs were 100% supervised with daily chart reviews)</a:t>
          </a:r>
        </a:p>
      </dsp:txBody>
      <dsp:txXfrm>
        <a:off x="5268627" y="443882"/>
        <a:ext cx="4788544" cy="28731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CF36F-B05B-422E-A792-40FDB63F5BBD}">
      <dsp:nvSpPr>
        <dsp:cNvPr id="0" name=""/>
        <dsp:cNvSpPr/>
      </dsp:nvSpPr>
      <dsp:spPr>
        <a:xfrm>
          <a:off x="0" y="611144"/>
          <a:ext cx="10058399" cy="11282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ECDA71-73A8-4019-BC40-B942A66530DA}">
      <dsp:nvSpPr>
        <dsp:cNvPr id="0" name=""/>
        <dsp:cNvSpPr/>
      </dsp:nvSpPr>
      <dsp:spPr>
        <a:xfrm>
          <a:off x="341300" y="865004"/>
          <a:ext cx="620547" cy="6205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85E53-ECEA-4515-B3FC-6075116E392D}">
      <dsp:nvSpPr>
        <dsp:cNvPr id="0" name=""/>
        <dsp:cNvSpPr/>
      </dsp:nvSpPr>
      <dsp:spPr>
        <a:xfrm>
          <a:off x="1303148" y="611144"/>
          <a:ext cx="4526280" cy="1128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408" tIns="119408" rIns="119408" bIns="1194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Cost of care: NPs in a walk-in clinic </a:t>
          </a:r>
        </a:p>
      </dsp:txBody>
      <dsp:txXfrm>
        <a:off x="1303148" y="611144"/>
        <a:ext cx="4526280" cy="1128267"/>
      </dsp:txXfrm>
    </dsp:sp>
    <dsp:sp modelId="{F1CFA3EE-B821-43B1-9AA7-71C40F419A21}">
      <dsp:nvSpPr>
        <dsp:cNvPr id="0" name=""/>
        <dsp:cNvSpPr/>
      </dsp:nvSpPr>
      <dsp:spPr>
        <a:xfrm>
          <a:off x="5829428" y="611144"/>
          <a:ext cx="4228971" cy="1128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408" tIns="119408" rIns="119408" bIns="11940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1300 patients (</a:t>
          </a:r>
          <a:r>
            <a:rPr lang="en-US" sz="1700" b="0" kern="1200" dirty="0"/>
            <a:t>2-week follow-up)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100% supervised </a:t>
          </a:r>
          <a:r>
            <a:rPr lang="en-US" sz="1700" b="1" kern="1200"/>
            <a:t>(NPs required direct assistance 17% of the time)</a:t>
          </a:r>
          <a:endParaRPr lang="en-US" sz="1700" kern="1200"/>
        </a:p>
      </dsp:txBody>
      <dsp:txXfrm>
        <a:off x="5829428" y="611144"/>
        <a:ext cx="4228971" cy="1128267"/>
      </dsp:txXfrm>
    </dsp:sp>
    <dsp:sp modelId="{7FE6E119-C2DB-4BAF-841D-BC753B981499}">
      <dsp:nvSpPr>
        <dsp:cNvPr id="0" name=""/>
        <dsp:cNvSpPr/>
      </dsp:nvSpPr>
      <dsp:spPr>
        <a:xfrm>
          <a:off x="0" y="2021478"/>
          <a:ext cx="10058399" cy="11282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62AE5-48B7-46D9-93EC-FE28AED013A7}">
      <dsp:nvSpPr>
        <dsp:cNvPr id="0" name=""/>
        <dsp:cNvSpPr/>
      </dsp:nvSpPr>
      <dsp:spPr>
        <a:xfrm>
          <a:off x="341300" y="2275339"/>
          <a:ext cx="620547" cy="6205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E4D1A-3200-44BA-BB6D-16B3D89AFC83}">
      <dsp:nvSpPr>
        <dsp:cNvPr id="0" name=""/>
        <dsp:cNvSpPr/>
      </dsp:nvSpPr>
      <dsp:spPr>
        <a:xfrm>
          <a:off x="1303148" y="2021478"/>
          <a:ext cx="8755251" cy="1128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408" tIns="119408" rIns="119408" bIns="1194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RESULTS:  No differences in cost  </a:t>
          </a:r>
          <a:r>
            <a:rPr lang="en-US" sz="2200" kern="1200">
              <a:sym typeface="Wingdings" panose="05000000000000000000" pitchFamily="2" charset="2"/>
            </a:rPr>
            <a:t></a:t>
          </a:r>
          <a:r>
            <a:rPr lang="en-US" sz="2200" kern="1200"/>
            <a:t> HOWEVER the article notes that study was inadequately powered to determine the cost-effectiveness of employing nurse practitioners in primary care </a:t>
          </a:r>
        </a:p>
      </dsp:txBody>
      <dsp:txXfrm>
        <a:off x="1303148" y="2021478"/>
        <a:ext cx="8755251" cy="1128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5:00:59.0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0,'1'0,"689"18,-139-6,-465-13,-36 4,0 2,76 17,16 3,436 42,-376-50,296-12,-252-8,1460 3,-1671-2,61-10,15-2,-73 13,-5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20T23:13:45.2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0 325,'1'-1,"-1"-1,1 0,-1 1,1-1,0 0,0 1,0-1,0 1,0 0,0-1,0 1,1 0,-1 0,0-1,1 1,-1 0,4-1,29-17,-10 10,1 1,0 1,0 1,1 2,47-4,25-4,255-62,-26 3,-101 35,2 10,433 7,65 20,29 0,-628 7,0 6,126 31,105 38,150 30,-285-75,2-11,339-1,1273-32,-1016 9,-350-17,-65 1,1140 11,-798 3,-725-2,-1-2,1 0,-1-2,30-9,-28 6,0 2,0 1,38-3,12 7,-41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6T19:09:11.2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46,'18'-2,"0"0,0 0,30-10,26-3,100 3,188 11,-169 4,1128-2,-859 37,-411-31,267 47,-188-28,228 15,164 10,-79-17,3-36,-155-1,11422 3,-11356 20,-64-1,749-15,-535-7,5282 3,-5757-2,1-1,49-11,-20 2,-27 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6T19:09:14.0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2,'379'-2,"411"6,-522 16,64 2,482-24,-799 2,0-1,0-1,-1 0,1-1,17-5,-6-1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6T18:48:43.2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33,'31'-1,"0"-2,34-8,-32 5,54-3,832 7,-444 5,-302-4,402 13,478 9,-720-23,2299 1,-2100 17,-75-1,858-13,-672-4,-618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21T15:48:36.0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1,'84'3,"95"18,-43-5,672 24,-376-38,264-5,-525-10,32-1,1028 13,-591 3,-197 12,-13 0,222-17,461 5,-820 11,115 1,-25-16,425 3,-459 12,115 2,802 55,-707-31,3-40,-221-2,2946 3,-3257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19T18:28:01.4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1,'2592'0,"-2345"12,-13 0,1946-10,-1066-4,1334 2,-2424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19T18:28:03.9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1,'70'3,"80"15,-10-1,781 41,-853-56,1004 18,-665-39,149 12,-322 9,1170-21,663-9,395 28,-2450-1,1 0,-1-1,0-1,15-4,-25 6,14-3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19T18:28:06.6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73,'1'-1,"-1"0,0 1,0-1,1 0,-1 0,1 0,-1 0,1 0,-1 1,1-1,0 0,-1 0,1 1,0-1,0 0,-1 1,1-1,0 1,0-1,0 1,0 0,0-1,0 1,0 0,0-1,0 1,0 0,1 0,36-4,-31 4,249-17,313-13,686 25,-696 7,-539-2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19T18:28:17.8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51,'0'-2,"1"0,-1 0,1 0,0 0,-1 0,1 0,0 0,0 1,0-1,0 0,1 1,-1-1,0 1,1-1,-1 1,1-1,-1 1,1 0,0 0,-1 0,1 0,0 0,0 0,0 1,0-1,0 0,0 1,3-1,58-7,-62 8,569-3,-281 7,3006-5,-3275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19T18:28:19.9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49,'1'-1,"-1"0,1 0,-1 0,1 0,0 0,-1 0,1 0,0 0,0 0,0 0,0 0,0 1,0-1,0 0,0 1,0-1,0 1,0-1,0 1,0-1,0 1,0 0,1 0,-1-1,0 1,0 0,2 0,42-3,-37 2,572-4,-328 7,8227-1,-8454-2,1-2,26-5,-26 3,51-2,299 8,-355-1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5:01:01.6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1 144,'67'-4,"119"-20,-75 6,85-4,234 4,-247 20,246-3,-153-26,44-2,658 26,-486 6,3702-3,-4005 14,-25-1,597-10,-393-5,-344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19T18:28:22.5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50,'8'-4,"-1"-1,1 1,0 1,0-1,0 2,0-1,0 1,1 0,-1 0,1 1,16 0,-8 0,613-15,-422 19,5791-1,-3276-3,-2703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19T18:28:23.9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24,'2478'0,"-2291"-12,-4 0,354 13,-515-1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21T15:38:19.2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22,'452'0,"-434"-1,0-1,0-1,19-5,-24 5,10-2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21T15:38:21.2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81,'81'-4,"136"-24,-115 12,-60 12,48 1,-58 3,1-1,-1-1,40-9,-42 6,1 1,0 2,50 2,-55 0,-4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6T20:36:37.4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0 205,'1100'0,"-911"-14,-5-1,145 17,180-4,-170-25,6-1,188-2,-170-13,39-1,372 41,-388 6,765-3,-894 14,15 1,562-16,-809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15:42:40.0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0,'4896'0'0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21T15:42:42.4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28,'2121'0,"-2091"-2,56-10,-54 7,45-3,-17 8,-36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21T15:42:44.1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1,'48'2,"91"18,-9-1,146-4,28 2,-73-11,-168-6,-40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21T15:42:46.0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3,'544'13,"-75"0,2549-10,-1542-5,193 2,-1343 13,-10 1,256-15,-540-1,-1-2,1 0,43-14,-40 10,1 0,39-2,-51 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21T15:42:47.3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1,'0'1,"1"0,-1 0,1 0,0 0,-1 0,1 0,0 0,-1 0,1 0,0 0,0 0,0-1,0 1,0 0,0-1,0 1,0 0,0-1,1 1,-1-1,2 1,33 10,-25-8,56 17,1-3,1-2,0-4,77 2,285-11,-222-6,177 4,-362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5:01:10.8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69,'1860'0,"-1825"-2,1-1,-1-2,59-17,-51 12,-20 6,44-3,-46 6,0 0,27-7,-30 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6T20:37:30.3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33,'236'-14,"-51"1,920 7,-598 9,1856-3,-1282 59,21 0,796-61,-1869 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21T15:54:18.2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55,'44'-11,"-7"1,60 2,157 7,-115 4,1240-3,-1343-2,54-9,21-2,347 11,-235 4,52 12,-123-4,747 19,-704-31,357 4,-104 24,-142 0,122 2,-406-28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6T20:37:54.6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88,'518'-30,"-231"7,-281 23,866-34,2369 36,-1875-3,-609 60,-397-20,77 3,285 24,1-38,-553-29,718 21,598 46,5-64,-697-6,1068 4,-1338 17,-240-5,179 16,219 3,-659-33,0 0,39-10,9-2,-6 1,-37 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6T20:37:57.7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32,'515'-18,"310"5,-542 14,-225 2,57 10,56 2,-61-18,-67 0,1 2,0 2,60 9,-12 12,-57-12,-1-2,60 5,3 1,-68-8,50 3,-55-9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21T15:25:28.3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30,'1808'0,"-1591"-13,-28 0,1087 10,-650 6,285-3,-886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7T14:01:02.5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0,'18'2,"0"0,0 1,0 0,-1 2,24 8,-20-5,0-2,1 0,27 2,231 36,-178-25,158 10,194-29,-202-2,-213 0,63-11,-62 6,59-1,-50 8,20 0,134-17,-80 5,-83 10,72-13,-63 7,0 3,0 1,92 7,-33 0,-45-3,-32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4:01:05.7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87 0,'2832'-87'0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7T14:01:09.5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31,'4'-3,"0"0,0 0,1 0,-1 1,1 0,-1 0,1 0,0 0,0 1,0-1,0 1,8 0,69-2,-59 3,1888-1,-883 3,-951 2,126 22,-128-13,140 4,-163-18,99-17,-117 13,-2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0T23:34:37.5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55,'206'-14,"10"1,-197 12,0-1,0 0,19-6,48-5,-64 12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0T23:34:39.4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1 187,'10'-1,"1"0,-1-1,1 0,-1-1,14-6,20-4,404-84,-309 74,180-7,748 24,-549 10,1632-4,-1766 27,28 0,425-29,-809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5:01:15.5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31,'17'-1,"0"-1,29-6,18-3,529 2,-356 12,1417-3,-1629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0T23:34:43.9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53,'27'-2,"51"-8,-11 0,1255-20,-1050 57,1-1,-244-25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0T23:34:46.8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28,'292'-14,"-5"0,690 15,-667 27,6-1,2266-29,-2317-11,6-1,-145 14,695 26,-180 6,4-33,-224-2,757 3,-1140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0T23:34:49.0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51,'832'-14,"25"0,2354 15,-3197-2,0 0,0-1,20-6,-1 0,-14 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5:01:19.7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31,'28'-1,"-1"-2,36-8,-34 6,50-4,405 7,-233 4,-227-2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20T23:00:06.0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28,'710'0,"-687"-2,-1 0,34-8,-33 6,49-5,358 8,-198 3,-186 2,-30 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1T12:32:36.9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1 110,'28'-1,"1"-2,-1-1,1-1,45-15,1-1,25 1,1 4,137-3,208 18,-195 4,31-3,-248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1T12:32:38.8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0,'401'27,"-7"34,-287-43,750 92,-550-109,-146-3,-123 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1T12:32:40.9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0,'1514'0,"-1466"3,80 13,-79-7,75 1,-74-7,63 11,28 2,-63-7,-51-1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CF5F4-FE97-4BB4-A5D0-B645F3E51349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4545B-1928-4DC6-BDC6-F4160A60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3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4545B-1928-4DC6-BDC6-F4160A6041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9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71308-DF08-93C3-5936-D5AB57CC9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2576C9-E6BE-959F-3D6F-7C42FF9EF8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3F338-0AC1-8CB3-A511-B0EA9A951A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knew they couldn’t compete so we gave extra training – FIND THE CLIP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63608-DA4A-DB2A-1FB3-00255AC019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4545B-1928-4DC6-BDC6-F4160A6041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97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clear that they were 1:1 supervision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4545B-1928-4DC6-BDC6-F4160A6041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65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you know when a </a:t>
            </a:r>
            <a:r>
              <a:rPr lang="en-US" dirty="0" err="1"/>
              <a:t>speakder</a:t>
            </a:r>
            <a:r>
              <a:rPr lang="en-US" dirty="0"/>
              <a:t> is trying to mislead you with this basic fallacy? First – any retrospective study has this as its fundamental flaw. Some adequately control for the other hidden variables that may also affect the result, but most do not. </a:t>
            </a:r>
            <a:br>
              <a:rPr lang="en-US" dirty="0"/>
            </a:br>
            <a:r>
              <a:rPr lang="en-US" dirty="0"/>
              <a:t>Then the use of the phrases “is related to” or “is associated with” are tipoffs.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For example – I have shown you </a:t>
            </a:r>
            <a:r>
              <a:rPr lang="en-US" dirty="0" err="1"/>
              <a:t>heare</a:t>
            </a:r>
            <a:r>
              <a:rPr lang="en-US" dirty="0"/>
              <a:t> that more NPs in the US </a:t>
            </a:r>
            <a:r>
              <a:rPr lang="en-US" dirty="0" err="1"/>
              <a:t>oare</a:t>
            </a:r>
            <a:r>
              <a:rPr lang="en-US" dirty="0"/>
              <a:t> ASSOCIATED with an increase in overdose deaths, a rise in sea levels and increasing deaths from bedsheets. These statement are true – they ARE </a:t>
            </a:r>
            <a:r>
              <a:rPr lang="en-US" dirty="0" err="1"/>
              <a:t>associatd</a:t>
            </a:r>
            <a:r>
              <a:rPr lang="en-US" dirty="0"/>
              <a:t>. The “association” statement encourages you to immediately assume they caused these things. Do not do that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B1477-26E0-0448-BF5D-77425C4E94B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13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80B45-212B-57E0-B773-1530C6228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7D08A8-0E11-2B88-330A-E17B32D193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281A93-DF22-414B-98AD-0BE4E8B6D3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you know when a </a:t>
            </a:r>
            <a:r>
              <a:rPr lang="en-US" dirty="0" err="1"/>
              <a:t>speakder</a:t>
            </a:r>
            <a:r>
              <a:rPr lang="en-US" dirty="0"/>
              <a:t> is trying to mislead you with this basic fallacy? First – any retrospective study has this as its fundamental flaw. Some adequately control for the other hidden variables that may also affect the result, but most do not. </a:t>
            </a:r>
            <a:br>
              <a:rPr lang="en-US" dirty="0"/>
            </a:br>
            <a:r>
              <a:rPr lang="en-US" dirty="0"/>
              <a:t>Then the use of the phrases “is related to” or “is associated with” are tipoffs.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For example – I have shown you </a:t>
            </a:r>
            <a:r>
              <a:rPr lang="en-US" dirty="0" err="1"/>
              <a:t>heare</a:t>
            </a:r>
            <a:r>
              <a:rPr lang="en-US" dirty="0"/>
              <a:t> that more NPs in the US </a:t>
            </a:r>
            <a:r>
              <a:rPr lang="en-US" dirty="0" err="1"/>
              <a:t>oare</a:t>
            </a:r>
            <a:r>
              <a:rPr lang="en-US" dirty="0"/>
              <a:t> ASSOCIATED with an increase in overdose deaths, a rise in sea levels and increasing deaths from bedsheets. These statement are true – they ARE </a:t>
            </a:r>
            <a:r>
              <a:rPr lang="en-US" dirty="0" err="1"/>
              <a:t>associatd</a:t>
            </a:r>
            <a:r>
              <a:rPr lang="en-US" dirty="0"/>
              <a:t>. The “association” statement encourages you to immediately assume they caused these things. Do not do that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B1FCD-C1E7-70EE-E582-20AC0CF607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B1477-26E0-0448-BF5D-77425C4E94B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17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4545B-1928-4DC6-BDC6-F4160A6041E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1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4545B-1928-4DC6-BDC6-F4160A6041E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57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4545B-1928-4DC6-BDC6-F4160A6041E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1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the prior study screening and this one the total comes to 8885 studies (need to go back to first to verify)</a:t>
            </a:r>
            <a:br>
              <a:rPr lang="en-US" dirty="0"/>
            </a:br>
            <a:r>
              <a:rPr lang="en-US" dirty="0"/>
              <a:t>Point – these are the 18 BEST studies they could find. We expect definitive answers clearly showing equal or better care. Let us see: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4545B-1928-4DC6-BDC6-F4160A6041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18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 8885 studies there were only 3 of quality in the US. And these are OLD studies. Nothing of quality done between 2000 and 2018. </a:t>
            </a:r>
            <a:br>
              <a:rPr lang="en-US" dirty="0"/>
            </a:br>
            <a:r>
              <a:rPr lang="en-US" dirty="0"/>
              <a:t>“ALSO  - these are very short studies to exclude issues with missed diagnoses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4545B-1928-4DC6-BDC6-F4160A6041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73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 not assess dx or </a:t>
            </a:r>
            <a:r>
              <a:rPr lang="en-US" dirty="0" err="1"/>
              <a:t>tx</a:t>
            </a:r>
            <a:r>
              <a:rPr lang="en-US" dirty="0"/>
              <a:t> – resource allocation ONLY</a:t>
            </a:r>
          </a:p>
          <a:p>
            <a:r>
              <a:rPr lang="en-US" dirty="0"/>
              <a:t>Nurses ordered 2.46 more CT/MR scans, 2.3 times more Ultrasound exams, and 1.5 times more  Ophthalmology consultations than attending physicians. (All statistically significant).</a:t>
            </a:r>
          </a:p>
          <a:p>
            <a:pPr lvl="1"/>
            <a:r>
              <a:rPr lang="en-US" dirty="0"/>
              <a:t> Of note - the CT/MR and Ultrasound exams are among the most expensive diagnostic tests. </a:t>
            </a:r>
          </a:p>
          <a:p>
            <a:pPr lvl="1"/>
            <a:r>
              <a:rPr lang="en-US" dirty="0"/>
              <a:t>The authors speculate the orders were higher because of uncertainty: "Nurse practitioners may have encountered more uncertainty in their practice and ordered more of these tests in search of a diagnosis"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4545B-1928-4DC6-BDC6-F4160A6041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80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LOT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4545B-1928-4DC6-BDC6-F4160A6041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61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5045B-F4EB-2C01-9AB0-9499816E9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2F8B67-6885-5B03-E927-5B510A10C9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5E6DF1-0F99-9E73-4017-68DCDC0E6D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 not assess dx or </a:t>
            </a:r>
            <a:r>
              <a:rPr lang="en-US" dirty="0" err="1"/>
              <a:t>tx</a:t>
            </a:r>
            <a:r>
              <a:rPr lang="en-US" dirty="0"/>
              <a:t> – resource allocation ONLY</a:t>
            </a:r>
          </a:p>
          <a:p>
            <a:r>
              <a:rPr lang="en-US" dirty="0"/>
              <a:t>Nurses ordered 2.46 more CT/MR scans, 2.3 times more Ultrasound exams, and 1.5 times more  Ophthalmology consultations than attending physicians. (All statistically significant).</a:t>
            </a:r>
          </a:p>
          <a:p>
            <a:pPr lvl="1"/>
            <a:r>
              <a:rPr lang="en-US" dirty="0"/>
              <a:t> Of note - the CT/MR and Ultrasound exams are among the most expensive diagnostic tests. </a:t>
            </a:r>
          </a:p>
          <a:p>
            <a:pPr lvl="1"/>
            <a:r>
              <a:rPr lang="en-US" dirty="0"/>
              <a:t>The authors speculate the orders were higher because of uncertainty: "Nurse practitioners may have encountered more uncertainty in their practice and ordered more of these tests in search of a diagnosis"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FAECB-81BD-6255-95E9-6EC002DF9C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4545B-1928-4DC6-BDC6-F4160A6041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71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Chime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4545B-1928-4DC6-BDC6-F4160A6041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53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4545B-1928-4DC6-BDC6-F4160A6041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34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knew they couldn’t compete so we gave extra training – FIND THE CLIP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4545B-1928-4DC6-BDC6-F4160A6041E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9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9/9/2025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9/9/2025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9/9/2025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41.png"/><Relationship Id="rId3" Type="http://schemas.openxmlformats.org/officeDocument/2006/relationships/image" Target="../media/image27.png"/><Relationship Id="rId7" Type="http://schemas.openxmlformats.org/officeDocument/2006/relationships/image" Target="../media/image138.png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140.png"/><Relationship Id="rId5" Type="http://schemas.openxmlformats.org/officeDocument/2006/relationships/image" Target="../media/image137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39.pn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.xml"/><Relationship Id="rId11" Type="http://schemas.openxmlformats.org/officeDocument/2006/relationships/image" Target="../media/image32.png"/><Relationship Id="rId5" Type="http://schemas.openxmlformats.org/officeDocument/2006/relationships/image" Target="../media/image120.png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.xml"/><Relationship Id="rId5" Type="http://schemas.openxmlformats.org/officeDocument/2006/relationships/image" Target="../media/image142.png"/><Relationship Id="rId4" Type="http://schemas.openxmlformats.org/officeDocument/2006/relationships/customXml" Target="../ink/ink10.xml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customXml" Target="../ink/ink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customXml" Target="../ink/ink1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330.png"/><Relationship Id="rId18" Type="http://schemas.openxmlformats.org/officeDocument/2006/relationships/customXml" Target="../ink/ink22.xml"/><Relationship Id="rId3" Type="http://schemas.openxmlformats.org/officeDocument/2006/relationships/image" Target="../media/image50.png"/><Relationship Id="rId21" Type="http://schemas.openxmlformats.org/officeDocument/2006/relationships/image" Target="../media/image371.png"/><Relationship Id="rId7" Type="http://schemas.openxmlformats.org/officeDocument/2006/relationships/image" Target="../media/image300.png"/><Relationship Id="rId12" Type="http://schemas.openxmlformats.org/officeDocument/2006/relationships/customXml" Target="../ink/ink19.xml"/><Relationship Id="rId17" Type="http://schemas.openxmlformats.org/officeDocument/2006/relationships/image" Target="../media/image350.png"/><Relationship Id="rId2" Type="http://schemas.openxmlformats.org/officeDocument/2006/relationships/image" Target="../media/image49.png"/><Relationship Id="rId16" Type="http://schemas.openxmlformats.org/officeDocument/2006/relationships/customXml" Target="../ink/ink21.xml"/><Relationship Id="rId20" Type="http://schemas.openxmlformats.org/officeDocument/2006/relationships/customXml" Target="../ink/ink2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.xml"/><Relationship Id="rId11" Type="http://schemas.openxmlformats.org/officeDocument/2006/relationships/image" Target="../media/image320.png"/><Relationship Id="rId5" Type="http://schemas.openxmlformats.org/officeDocument/2006/relationships/image" Target="../media/image290.png"/><Relationship Id="rId15" Type="http://schemas.openxmlformats.org/officeDocument/2006/relationships/image" Target="../media/image340.png"/><Relationship Id="rId10" Type="http://schemas.openxmlformats.org/officeDocument/2006/relationships/customXml" Target="../ink/ink18.xml"/><Relationship Id="rId19" Type="http://schemas.openxmlformats.org/officeDocument/2006/relationships/image" Target="../media/image361.png"/><Relationship Id="rId4" Type="http://schemas.openxmlformats.org/officeDocument/2006/relationships/customXml" Target="../ink/ink15.xml"/><Relationship Id="rId9" Type="http://schemas.openxmlformats.org/officeDocument/2006/relationships/image" Target="../media/image310.png"/><Relationship Id="rId14" Type="http://schemas.openxmlformats.org/officeDocument/2006/relationships/customXml" Target="../ink/ink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customXml" Target="../ink/ink2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customXml" Target="../ink/ink29.xml"/><Relationship Id="rId3" Type="http://schemas.openxmlformats.org/officeDocument/2006/relationships/image" Target="../media/image53.png"/><Relationship Id="rId7" Type="http://schemas.openxmlformats.org/officeDocument/2006/relationships/customXml" Target="../ink/ink26.xml"/><Relationship Id="rId12" Type="http://schemas.openxmlformats.org/officeDocument/2006/relationships/image" Target="../media/image4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0.png"/><Relationship Id="rId11" Type="http://schemas.openxmlformats.org/officeDocument/2006/relationships/customXml" Target="../ink/ink28.xml"/><Relationship Id="rId5" Type="http://schemas.openxmlformats.org/officeDocument/2006/relationships/customXml" Target="../ink/ink25.xml"/><Relationship Id="rId10" Type="http://schemas.openxmlformats.org/officeDocument/2006/relationships/image" Target="../media/image44.png"/><Relationship Id="rId4" Type="http://schemas.openxmlformats.org/officeDocument/2006/relationships/image" Target="../media/image54.png"/><Relationship Id="rId9" Type="http://schemas.openxmlformats.org/officeDocument/2006/relationships/customXml" Target="../ink/ink27.xml"/><Relationship Id="rId1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customXml" Target="../ink/ink3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0.png"/><Relationship Id="rId4" Type="http://schemas.openxmlformats.org/officeDocument/2006/relationships/customXml" Target="../ink/ink3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3.xml"/><Relationship Id="rId5" Type="http://schemas.openxmlformats.org/officeDocument/2006/relationships/image" Target="../media/image66.png"/><Relationship Id="rId4" Type="http://schemas.openxmlformats.org/officeDocument/2006/relationships/customXml" Target="../ink/ink3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0.png"/><Relationship Id="rId4" Type="http://schemas.openxmlformats.org/officeDocument/2006/relationships/customXml" Target="../ink/ink3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7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5.png"/><Relationship Id="rId5" Type="http://schemas.openxmlformats.org/officeDocument/2006/relationships/image" Target="../media/image76.png"/><Relationship Id="rId4" Type="http://schemas.openxmlformats.org/officeDocument/2006/relationships/notesSlide" Target="../notesSlides/notesSlide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.xml"/><Relationship Id="rId5" Type="http://schemas.openxmlformats.org/officeDocument/2006/relationships/image" Target="../media/image75.png"/><Relationship Id="rId4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7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2.xml"/><Relationship Id="rId6" Type="http://schemas.openxmlformats.org/officeDocument/2006/relationships/image" Target="../media/image75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75.png"/><Relationship Id="rId4" Type="http://schemas.openxmlformats.org/officeDocument/2006/relationships/image" Target="../media/image7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75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3" Type="http://schemas.openxmlformats.org/officeDocument/2006/relationships/image" Target="../media/image78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.xml"/><Relationship Id="rId5" Type="http://schemas.openxmlformats.org/officeDocument/2006/relationships/image" Target="../media/image79.png"/><Relationship Id="rId4" Type="http://schemas.openxmlformats.org/officeDocument/2006/relationships/customXml" Target="../ink/ink35.xml"/><Relationship Id="rId9" Type="http://schemas.openxmlformats.org/officeDocument/2006/relationships/image" Target="../media/image81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83.png"/><Relationship Id="rId3" Type="http://schemas.openxmlformats.org/officeDocument/2006/relationships/customXml" Target="../ink/ink38.xml"/><Relationship Id="rId7" Type="http://schemas.openxmlformats.org/officeDocument/2006/relationships/customXml" Target="../ink/ink40.xml"/><Relationship Id="rId12" Type="http://schemas.openxmlformats.org/officeDocument/2006/relationships/image" Target="../media/image401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0.png"/><Relationship Id="rId11" Type="http://schemas.openxmlformats.org/officeDocument/2006/relationships/customXml" Target="../ink/ink42.xml"/><Relationship Id="rId5" Type="http://schemas.openxmlformats.org/officeDocument/2006/relationships/customXml" Target="../ink/ink39.xml"/><Relationship Id="rId10" Type="http://schemas.openxmlformats.org/officeDocument/2006/relationships/image" Target="../media/image390.png"/><Relationship Id="rId4" Type="http://schemas.openxmlformats.org/officeDocument/2006/relationships/image" Target="../media/image360.png"/><Relationship Id="rId9" Type="http://schemas.openxmlformats.org/officeDocument/2006/relationships/customXml" Target="../ink/ink41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m/pubmed/29641238/" TargetMode="External"/><Relationship Id="rId13" Type="http://schemas.openxmlformats.org/officeDocument/2006/relationships/hyperlink" Target="https://jamanetwork.com/journals/jamadermatology/fullarticle/2203840" TargetMode="External"/><Relationship Id="rId3" Type="http://schemas.openxmlformats.org/officeDocument/2006/relationships/hyperlink" Target="https://ajph.aphapublications.org/doi/abs/10.2105/AJPH.64.6.604" TargetMode="External"/><Relationship Id="rId7" Type="http://schemas.openxmlformats.org/officeDocument/2006/relationships/hyperlink" Target="https://pubmed.ncbi.nlm.nih.gov/32333312/" TargetMode="External"/><Relationship Id="rId12" Type="http://schemas.openxmlformats.org/officeDocument/2006/relationships/hyperlink" Target="https://onlinelibrary.wiley.com/doi/10.1111/jgs.1366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016/S2155-8256(17)30071-6" TargetMode="External"/><Relationship Id="rId11" Type="http://schemas.openxmlformats.org/officeDocument/2006/relationships/hyperlink" Target="https://www.mayoclinicproceedings.org/article/S0025-6196(13)00732-5/fulltext" TargetMode="External"/><Relationship Id="rId5" Type="http://schemas.openxmlformats.org/officeDocument/2006/relationships/hyperlink" Target="https://www.journalofnursingregulation.com/article/S2155-8256(17)30071-6/fulltext" TargetMode="External"/><Relationship Id="rId15" Type="http://schemas.openxmlformats.org/officeDocument/2006/relationships/hyperlink" Target="https://onlinelibrary.wiley.com/doi/full/10.1111/acem.14077" TargetMode="External"/><Relationship Id="rId10" Type="http://schemas.openxmlformats.org/officeDocument/2006/relationships/hyperlink" Target="https://www.ncbi.nlm.nih.gov/pmc/articles/PMC5047413/" TargetMode="External"/><Relationship Id="rId4" Type="http://schemas.openxmlformats.org/officeDocument/2006/relationships/hyperlink" Target="https://jamanetwork.com/journals/jamainternalmedicine/fullarticle/1939374" TargetMode="External"/><Relationship Id="rId9" Type="http://schemas.openxmlformats.org/officeDocument/2006/relationships/hyperlink" Target="https://www.ncbi.nlm.nih.gov/pubmed/15922696" TargetMode="External"/><Relationship Id="rId14" Type="http://schemas.openxmlformats.org/officeDocument/2006/relationships/hyperlink" Target="https://www.ncbi.nlm.nih.gov/m/pubmed/26217425/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872A7DF-08F6-4D64-81F2-901C4F3B6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451" y="208446"/>
            <a:ext cx="10649000" cy="3566160"/>
          </a:xfrm>
        </p:spPr>
        <p:txBody>
          <a:bodyPr anchor="b">
            <a:normAutofit/>
          </a:bodyPr>
          <a:lstStyle/>
          <a:p>
            <a:br>
              <a:rPr lang="en-US" sz="5600" dirty="0"/>
            </a:br>
            <a:br>
              <a:rPr lang="en-US" sz="5600" dirty="0"/>
            </a:br>
            <a:endParaRPr lang="en-US" sz="56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183FD008-F6E2-4323-9A06-D9A520FB3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Rebekah Bernard, MD, FAAFP</a:t>
            </a:r>
          </a:p>
          <a:p>
            <a:pPr marL="0" indent="0">
              <a:buNone/>
            </a:pPr>
            <a:r>
              <a:rPr lang="en-US" dirty="0"/>
              <a:t>Phil Shaffer, MD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870509-D2F4-4C57-B9CD-C59C39BF1D99}"/>
              </a:ext>
            </a:extLst>
          </p:cNvPr>
          <p:cNvSpPr txBox="1"/>
          <p:nvPr/>
        </p:nvSpPr>
        <p:spPr>
          <a:xfrm flipH="1">
            <a:off x="1100051" y="1958724"/>
            <a:ext cx="76423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safest, most cost-effective model for patient care is physician-led, team-based healthcare: Literature Review</a:t>
            </a:r>
          </a:p>
          <a:p>
            <a:endParaRPr lang="en-US" sz="2800" dirty="0"/>
          </a:p>
          <a:p>
            <a:r>
              <a:rPr lang="en-US" sz="2800" dirty="0"/>
              <a:t>September 10, 2025</a:t>
            </a: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E809-3502-B779-57D3-E24E7E4E9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dirty="0"/>
              <a:t>Studies on NPs and PAs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F9ED0B5-729D-4B05-A87D-E123FE9261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746490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1998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E61BD5-D0DD-4FF1-9D6A-E5B796608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399" y="2906245"/>
            <a:ext cx="4699107" cy="34912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2EA24DA-6455-8559-8232-B7D64680D444}"/>
                  </a:ext>
                </a:extLst>
              </p14:cNvPr>
              <p14:cNvContentPartPr/>
              <p14:nvPr/>
            </p14:nvContentPartPr>
            <p14:xfrm>
              <a:off x="6046679" y="4016797"/>
              <a:ext cx="1886400" cy="62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2EA24DA-6455-8559-8232-B7D64680D4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92679" y="3908797"/>
                <a:ext cx="199404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4F4219E-B17E-A902-05EB-4AE926D32500}"/>
                  </a:ext>
                </a:extLst>
              </p14:cNvPr>
              <p14:cNvContentPartPr/>
              <p14:nvPr/>
            </p14:nvContentPartPr>
            <p14:xfrm>
              <a:off x="3617039" y="4309732"/>
              <a:ext cx="3372840" cy="51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4F4219E-B17E-A902-05EB-4AE926D3250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63399" y="4201732"/>
                <a:ext cx="34804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AD726ED-5E91-567F-68F3-000D1039CC5B}"/>
                  </a:ext>
                </a:extLst>
              </p14:cNvPr>
              <p14:cNvContentPartPr/>
              <p14:nvPr/>
            </p14:nvContentPartPr>
            <p14:xfrm>
              <a:off x="7274120" y="4242040"/>
              <a:ext cx="829080" cy="25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AD726ED-5E91-567F-68F3-000D1039CC5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20480" y="4134040"/>
                <a:ext cx="93672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A7FAE6D-52C5-9FDE-97EF-E6523D715BA2}"/>
                  </a:ext>
                </a:extLst>
              </p14:cNvPr>
              <p14:cNvContentPartPr/>
              <p14:nvPr/>
            </p14:nvContentPartPr>
            <p14:xfrm>
              <a:off x="3870899" y="4383504"/>
              <a:ext cx="955440" cy="11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A7FAE6D-52C5-9FDE-97EF-E6523D715BA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16899" y="4275504"/>
                <a:ext cx="10630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341DB08-B6D7-974E-FEEA-B2D3F7FFCAFA}"/>
                  </a:ext>
                </a:extLst>
              </p14:cNvPr>
              <p14:cNvContentPartPr/>
              <p14:nvPr/>
            </p14:nvContentPartPr>
            <p14:xfrm>
              <a:off x="5392727" y="4276280"/>
              <a:ext cx="354960" cy="11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341DB08-B6D7-974E-FEEA-B2D3F7FFCAF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38727" y="4168280"/>
                <a:ext cx="462600" cy="22716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96DCDE81-F799-1E29-1CEB-A42C0DEC2FB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47187" y="215591"/>
            <a:ext cx="7473013" cy="283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69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B8145A-F72C-7575-BFA1-72B7BC189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620" y="243192"/>
            <a:ext cx="8147517" cy="60387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C201EC9-136F-6893-88FA-0E650BC99D8A}"/>
                  </a:ext>
                </a:extLst>
              </p14:cNvPr>
              <p14:cNvContentPartPr/>
              <p14:nvPr/>
            </p14:nvContentPartPr>
            <p14:xfrm>
              <a:off x="4009710" y="5466660"/>
              <a:ext cx="587160" cy="10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C201EC9-136F-6893-88FA-0E650BC99D8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55710" y="5358660"/>
                <a:ext cx="694800" cy="2257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35BD3D0-9582-DC96-EA08-3EFA43F9E25A}"/>
              </a:ext>
            </a:extLst>
          </p:cNvPr>
          <p:cNvSpPr txBox="1"/>
          <p:nvPr/>
        </p:nvSpPr>
        <p:spPr>
          <a:xfrm>
            <a:off x="812801" y="538480"/>
            <a:ext cx="11318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of 8885 records including those from the first review in 2005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BAB2807-B23C-F220-BF84-36055AA0161E}"/>
                  </a:ext>
                </a:extLst>
              </p14:cNvPr>
              <p14:cNvContentPartPr/>
              <p14:nvPr/>
            </p14:nvContentPartPr>
            <p14:xfrm>
              <a:off x="836696" y="938839"/>
              <a:ext cx="617760" cy="39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BAB2807-B23C-F220-BF84-36055AA0161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3056" y="830839"/>
                <a:ext cx="72540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2C5E260-B61E-A2FF-8066-9E98892AB01F}"/>
                  </a:ext>
                </a:extLst>
              </p14:cNvPr>
              <p14:cNvContentPartPr/>
              <p14:nvPr/>
            </p14:nvContentPartPr>
            <p14:xfrm>
              <a:off x="823736" y="1261759"/>
              <a:ext cx="815760" cy="78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2C5E260-B61E-A2FF-8066-9E98892AB01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9736" y="1153759"/>
                <a:ext cx="92340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A4B8DAC-2325-F11B-C5D8-61EC2AE42C0E}"/>
                  </a:ext>
                </a:extLst>
              </p14:cNvPr>
              <p14:cNvContentPartPr/>
              <p14:nvPr/>
            </p14:nvContentPartPr>
            <p14:xfrm>
              <a:off x="5279816" y="2420599"/>
              <a:ext cx="818280" cy="32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A4B8DAC-2325-F11B-C5D8-61EC2AE42C0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26176" y="2312599"/>
                <a:ext cx="925920" cy="24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8945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9F7EE2-CCD9-6938-BE51-2E1FC2BF560B}"/>
              </a:ext>
            </a:extLst>
          </p:cNvPr>
          <p:cNvSpPr txBox="1"/>
          <p:nvPr/>
        </p:nvSpPr>
        <p:spPr>
          <a:xfrm>
            <a:off x="1279071" y="955220"/>
            <a:ext cx="86010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SETTINGS: </a:t>
            </a:r>
          </a:p>
          <a:p>
            <a:endParaRPr lang="en-US" sz="2800" u="sng" dirty="0"/>
          </a:p>
          <a:p>
            <a:r>
              <a:rPr lang="en-US" sz="2800" dirty="0"/>
              <a:t>USA: 3 studies (Hemani, Lewis, Mundinger)</a:t>
            </a:r>
          </a:p>
          <a:p>
            <a:r>
              <a:rPr lang="en-US" sz="2800" dirty="0"/>
              <a:t>Canada: 3 studies</a:t>
            </a:r>
          </a:p>
          <a:p>
            <a:r>
              <a:rPr lang="en-US" sz="2800" dirty="0"/>
              <a:t>UK: 6 studies</a:t>
            </a:r>
          </a:p>
          <a:p>
            <a:r>
              <a:rPr lang="en-US" sz="2800" dirty="0"/>
              <a:t>Netherlands: 3 studies</a:t>
            </a:r>
          </a:p>
          <a:p>
            <a:r>
              <a:rPr lang="en-US" sz="2800" dirty="0"/>
              <a:t>Sweden: 1 study</a:t>
            </a:r>
          </a:p>
          <a:p>
            <a:r>
              <a:rPr lang="en-US" sz="2800" dirty="0"/>
              <a:t>Spain: 1 study</a:t>
            </a:r>
          </a:p>
          <a:p>
            <a:r>
              <a:rPr lang="en-US" sz="2800" dirty="0"/>
              <a:t>South Africa: 1 study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4718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C7B25-7417-4CAB-A262-7FDEFB0E8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dirty="0"/>
              <a:t>Hemani (1999)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2E8C32-41B7-D45E-1407-E46995DBEE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039773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9507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3C8C11-1CAB-9240-A76D-1C3DD1AC62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0886"/>
          <a:stretch>
            <a:fillRect/>
          </a:stretch>
        </p:blipFill>
        <p:spPr>
          <a:xfrm>
            <a:off x="702874" y="355335"/>
            <a:ext cx="5393126" cy="17994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F562A2-51D3-E03A-BB1A-D5C6990643B1}"/>
                  </a:ext>
                </a:extLst>
              </p14:cNvPr>
              <p14:cNvContentPartPr/>
              <p14:nvPr/>
            </p14:nvContentPartPr>
            <p14:xfrm>
              <a:off x="3540493" y="5417602"/>
              <a:ext cx="4401360" cy="128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F562A2-51D3-E03A-BB1A-D5C6990643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86493" y="5309602"/>
                <a:ext cx="4509000" cy="3438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9DD7911B-8872-4BBC-ED0B-3107926435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002"/>
          <a:stretch>
            <a:fillRect/>
          </a:stretch>
        </p:blipFill>
        <p:spPr>
          <a:xfrm>
            <a:off x="288809" y="2357796"/>
            <a:ext cx="11836670" cy="33910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23D0121-725D-C5E5-2064-3991271DC152}"/>
                  </a:ext>
                </a:extLst>
              </p14:cNvPr>
              <p14:cNvContentPartPr/>
              <p14:nvPr/>
            </p14:nvContentPartPr>
            <p14:xfrm>
              <a:off x="2374014" y="4467077"/>
              <a:ext cx="9069480" cy="105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23D0121-725D-C5E5-2064-3991271DC1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20014" y="4359077"/>
                <a:ext cx="917712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E0171C9-4A14-C537-E838-23C8F1A5F59A}"/>
                  </a:ext>
                </a:extLst>
              </p14:cNvPr>
              <p14:cNvContentPartPr/>
              <p14:nvPr/>
            </p14:nvContentPartPr>
            <p14:xfrm>
              <a:off x="913854" y="4924637"/>
              <a:ext cx="977760" cy="16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E0171C9-4A14-C537-E838-23C8F1A5F59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0214" y="4816637"/>
                <a:ext cx="1085400" cy="23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4708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2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EBB253-A4D5-A778-E13D-56D92EFAC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31903-5DBB-A00B-D675-D55845389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dirty="0"/>
              <a:t>Hemani (1999)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E3EAA4-94EF-BC35-A349-81E7B0BB00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915924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4049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347D5-1744-4911-AB87-579566259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dirty="0"/>
              <a:t>Lewis (1967)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E8BEED4-1EDD-0952-D514-DEFF459CDE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095528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9464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E55D4-1E85-F35B-8628-66DF14611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7CE67-B125-E388-803C-3596BC0B1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Mundinger (2000)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2E1ED4-B701-9CEB-996A-0E97721AC3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3980"/>
          <a:stretch>
            <a:fillRect/>
          </a:stretch>
        </p:blipFill>
        <p:spPr>
          <a:xfrm>
            <a:off x="723899" y="3034486"/>
            <a:ext cx="9977376" cy="14507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19ED84-6168-CCD8-D3B9-B119C3EB47D5}"/>
              </a:ext>
            </a:extLst>
          </p:cNvPr>
          <p:cNvSpPr txBox="1"/>
          <p:nvPr/>
        </p:nvSpPr>
        <p:spPr>
          <a:xfrm>
            <a:off x="1097280" y="212042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‘Primary care outcomes in patients treated by nurse practitioners or physicians: a randomized trial’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94764A-FAE1-CCE5-977A-AEEC2C9155D7}"/>
              </a:ext>
            </a:extLst>
          </p:cNvPr>
          <p:cNvSpPr txBox="1"/>
          <p:nvPr/>
        </p:nvSpPr>
        <p:spPr>
          <a:xfrm>
            <a:off x="2552700" y="4752975"/>
            <a:ext cx="789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 With low risk, previously diagnosed patients, among NPs with extra training and physician mentorship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EA36904-7618-9F3A-AF41-A04BD4EA4B01}"/>
                  </a:ext>
                </a:extLst>
              </p14:cNvPr>
              <p14:cNvContentPartPr/>
              <p14:nvPr/>
            </p14:nvContentPartPr>
            <p14:xfrm>
              <a:off x="2198589" y="4124229"/>
              <a:ext cx="3376800" cy="23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EA36904-7618-9F3A-AF41-A04BD4EA4B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44949" y="4016589"/>
                <a:ext cx="3484440" cy="23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4747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16018-649C-EE0F-067C-3C00C184A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Mundinger (2000)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76FD3-B458-FD52-C35D-2E9BB3EDD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225"/>
            <a:ext cx="10515600" cy="1161415"/>
          </a:xfrm>
        </p:spPr>
        <p:txBody>
          <a:bodyPr/>
          <a:lstStyle/>
          <a:p>
            <a:pPr marL="457200" lvl="1" indent="0">
              <a:buNone/>
            </a:pPr>
            <a:endParaRPr lang="en-US" kern="0">
              <a:latin typeface="Calibri" panose="020F0502020204030204" pitchFamily="34" charset="0"/>
            </a:endParaRPr>
          </a:p>
          <a:p>
            <a:pPr lvl="1"/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E800DA-E795-DA6C-DC8E-C6C8C1FD154E}"/>
              </a:ext>
            </a:extLst>
          </p:cNvPr>
          <p:cNvSpPr txBox="1"/>
          <p:nvPr/>
        </p:nvSpPr>
        <p:spPr>
          <a:xfrm>
            <a:off x="1097280" y="2028825"/>
            <a:ext cx="894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1300 Hispanic </a:t>
            </a: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</a:rPr>
              <a:t>women in their mid-40s with ONE of the following: already diagnosed, </a:t>
            </a:r>
            <a:r>
              <a:rPr lang="en-US" sz="2000" b="1" kern="0" dirty="0">
                <a:latin typeface="Calibri" panose="020F0502020204030204" pitchFamily="34" charset="0"/>
                <a:ea typeface="Times New Roman" panose="02020603050405020304" pitchFamily="18" charset="0"/>
              </a:rPr>
              <a:t>stable</a:t>
            </a: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</a:rPr>
              <a:t> diabetes, hypertension, or asthma </a:t>
            </a:r>
          </a:p>
          <a:p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</a:rPr>
              <a:t>Followed over </a:t>
            </a:r>
            <a:r>
              <a:rPr lang="en-US" sz="2000" b="1" dirty="0"/>
              <a:t>6 months </a:t>
            </a:r>
          </a:p>
          <a:p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dirty="0">
                <a:sym typeface="Wingdings" panose="05000000000000000000" pitchFamily="2" charset="2"/>
              </a:rPr>
              <a:t>No differences in simple outcomes of health self-assessment, A1c, blood pressure, peak flows </a:t>
            </a:r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9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5185C-FF3C-991B-F762-14F355585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i="0" kern="1200" spc="-50" baseline="0" dirty="0">
                <a:latin typeface="+mj-lt"/>
                <a:ea typeface="+mj-ea"/>
                <a:cs typeface="+mj-cs"/>
              </a:rPr>
              <a:t>Purpose</a:t>
            </a: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A2E5D835-8621-6BEE-0A0C-EA440FA6FC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4021104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7793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22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828E2C-E25F-8276-591F-7733A66C9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FC110-CE9E-DAEB-DC17-231BE3850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Mundinger (2000)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1A4DE-4FBD-A433-B4CD-9BEF8198D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225"/>
            <a:ext cx="10515600" cy="1161415"/>
          </a:xfrm>
        </p:spPr>
        <p:txBody>
          <a:bodyPr/>
          <a:lstStyle/>
          <a:p>
            <a:pPr marL="457200" lvl="1" indent="0">
              <a:buNone/>
            </a:pPr>
            <a:endParaRPr lang="en-US" kern="0">
              <a:latin typeface="Calibri" panose="020F0502020204030204" pitchFamily="34" charset="0"/>
            </a:endParaRPr>
          </a:p>
          <a:p>
            <a:pPr lvl="1"/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55836C-ACED-4B3D-425A-4D8B530BE9E6}"/>
              </a:ext>
            </a:extLst>
          </p:cNvPr>
          <p:cNvSpPr txBox="1"/>
          <p:nvPr/>
        </p:nvSpPr>
        <p:spPr>
          <a:xfrm>
            <a:off x="1097280" y="2028825"/>
            <a:ext cx="894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Physician oversight: available for consultation and NPs were assigned a physician mentor</a:t>
            </a:r>
          </a:p>
          <a:p>
            <a:endParaRPr lang="en-US" sz="2000" dirty="0"/>
          </a:p>
          <a:p>
            <a:r>
              <a:rPr lang="en-US" sz="2000" dirty="0"/>
              <a:t>NPs in this study were DNP / academic professors of nursing with an extra year of ‘residency’ to prepare for the study (not disclosed in original article)</a:t>
            </a:r>
          </a:p>
          <a:p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Bias: </a:t>
            </a: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</a:rPr>
              <a:t>Highest amount of bias in studies reviewed by Cochrane</a:t>
            </a:r>
            <a:endParaRPr lang="en-US" sz="2000" kern="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18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6E7E8-3451-4162-8B96-701FBD371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Canadian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0551C-4B6A-44CE-A3AF-EE41CE1FC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Spitzer (1974) – “Burlington Trial”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 100% supervised, low-risk patients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NPs as safe and effective as a physician “most of the time” (</a:t>
            </a:r>
            <a:r>
              <a:rPr lang="en-US" sz="2000" dirty="0">
                <a:highlight>
                  <a:srgbClr val="FFFF00"/>
                </a:highlight>
              </a:rPr>
              <a:t>55-67%)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highlight>
                <a:srgbClr val="FFFF00"/>
              </a:highlight>
            </a:endParaRPr>
          </a:p>
          <a:p>
            <a:pPr marL="201168" lvl="1" indent="0">
              <a:buNone/>
            </a:pPr>
            <a:r>
              <a:rPr lang="en-US" sz="2400" dirty="0"/>
              <a:t>Chambers (1978)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100% supervised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No differences in patient outcomes when receiving first-contact care from a physician-supervised family practice nurse or care provided by a physician</a:t>
            </a:r>
          </a:p>
        </p:txBody>
      </p:sp>
    </p:spTree>
    <p:extLst>
      <p:ext uri="{BB962C8B-B14F-4D97-AF65-F5344CB8AC3E}">
        <p14:creationId xmlns:p14="http://schemas.microsoft.com/office/powerpoint/2010/main" val="2107763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F68B1-6E07-74F2-D40C-B66E62A0B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7975D-BB6E-5E96-2E61-ADFC6872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dirty="0"/>
              <a:t>Venning (2000)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8F5B6BA-9500-9BDA-A7A8-EE037907E1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095830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0815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3485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252CE6-C446-360A-8717-3CB99118F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1E093-5F7D-9130-E13A-740B0CA5FB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10058400" cy="1449387"/>
          </a:xfrm>
        </p:spPr>
        <p:txBody>
          <a:bodyPr/>
          <a:lstStyle/>
          <a:p>
            <a:r>
              <a:rPr lang="en-US" dirty="0"/>
              <a:t>Venning (2000)</a:t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A13196-93CA-B7A6-D7F3-268363190D77}"/>
              </a:ext>
            </a:extLst>
          </p:cNvPr>
          <p:cNvSpPr/>
          <p:nvPr/>
        </p:nvSpPr>
        <p:spPr>
          <a:xfrm>
            <a:off x="3925071" y="2255042"/>
            <a:ext cx="6697362" cy="4201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F507D9-17FE-ED60-6E32-A191E9A39393}"/>
              </a:ext>
            </a:extLst>
          </p:cNvPr>
          <p:cNvSpPr/>
          <p:nvPr/>
        </p:nvSpPr>
        <p:spPr>
          <a:xfrm>
            <a:off x="687603" y="2533003"/>
            <a:ext cx="2735219" cy="4201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08085-09CC-D3FB-3DEF-3E2FE73AD89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8175" y="1262856"/>
            <a:ext cx="10058400" cy="3760788"/>
          </a:xfrm>
        </p:spPr>
        <p:txBody>
          <a:bodyPr>
            <a:normAutofit/>
          </a:bodyPr>
          <a:lstStyle/>
          <a:p>
            <a:r>
              <a:rPr lang="en-US" dirty="0"/>
              <a:t>Authors quote: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“We have evaluated care given by nurse practitioners working as part of primary care teams alongside general practitioners. Our results do not therefore relate to nurse practitioners who are working independently." </a:t>
            </a:r>
          </a:p>
          <a:p>
            <a:r>
              <a:rPr lang="en-US" dirty="0"/>
              <a:t>The follow up period was only 2 weeks - inadequate to judge if the care given was effective. </a:t>
            </a:r>
          </a:p>
          <a:p>
            <a:r>
              <a:rPr lang="en-US" dirty="0"/>
              <a:t>The endpoints did not address adequacy of evaluation, or adequacy of treatment, they were primarily satisfaction and economic endpoints. </a:t>
            </a:r>
          </a:p>
        </p:txBody>
      </p:sp>
    </p:spTree>
    <p:extLst>
      <p:ext uri="{BB962C8B-B14F-4D97-AF65-F5344CB8AC3E}">
        <p14:creationId xmlns:p14="http://schemas.microsoft.com/office/powerpoint/2010/main" val="145621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689F3-D2EA-4348-A58A-1D9F8AB6A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dirty="0"/>
              <a:t>UK studies: Telephone triage (2/6)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1B6157-EF13-185B-8D78-048F49DF00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735920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8796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0B1FD-4CC8-414A-B1EB-05430254E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dirty="0"/>
              <a:t>Shum (2000)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48C4BFE-7B55-44AC-4651-AD60AA6401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875615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8141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800D4-F63E-9E74-4132-F0B785808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CAA8-2F14-8F95-125F-A932CD841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Moher (2001)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D0442-14A2-86B2-2BB4-9CA5FF6B4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100% supervised study – NPs followed physician-created protocols for blood pressure, cholesterol, and smoking status</a:t>
            </a:r>
          </a:p>
          <a:p>
            <a:r>
              <a:rPr lang="en-US" sz="2400" dirty="0"/>
              <a:t>- No new diagnosis or independent treatment 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26B8BE-06FD-6FF9-DA1C-AC68098E28E9}"/>
              </a:ext>
            </a:extLst>
          </p:cNvPr>
          <p:cNvSpPr/>
          <p:nvPr/>
        </p:nvSpPr>
        <p:spPr>
          <a:xfrm>
            <a:off x="4445125" y="2108201"/>
            <a:ext cx="5350517" cy="447109"/>
          </a:xfrm>
          <a:prstGeom prst="rect">
            <a:avLst/>
          </a:prstGeom>
          <a:solidFill>
            <a:schemeClr val="accent1">
              <a:alpha val="36272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3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983DB-C269-4932-BB24-0E10AD273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dirty="0"/>
              <a:t>UK specialty care (2/6)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058F4A3-9240-6C25-2D2C-AEEE677AA0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918024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7428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3A6E-3334-48AF-81E3-27E742DB5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dirty="0"/>
              <a:t>Netherlands studies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D949C57-F4AD-E4EB-5F23-C589B17355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560363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2147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05AB7-2309-BF5D-5FAE-23D90ED0A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2981F-5120-25D1-0443-23AAFBEF8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Africa - Sonne (2010)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52A48-E390-F348-A4C0-EB919D812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100% supervised study – NPs followed physician-created protocols  to monitor HIV therapy on stable patients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F37E7F-C30A-751B-9214-FE8CED75CDFE}"/>
              </a:ext>
            </a:extLst>
          </p:cNvPr>
          <p:cNvSpPr/>
          <p:nvPr/>
        </p:nvSpPr>
        <p:spPr>
          <a:xfrm>
            <a:off x="4501879" y="2108201"/>
            <a:ext cx="5282201" cy="447109"/>
          </a:xfrm>
          <a:prstGeom prst="rect">
            <a:avLst/>
          </a:prstGeom>
          <a:solidFill>
            <a:schemeClr val="accent1">
              <a:alpha val="36272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10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0F526-0AE1-B00F-F53A-572F63F9E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CA2468-66B3-BD2D-FA90-AE3BEF822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133" y="1610215"/>
            <a:ext cx="8762558" cy="2606860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7A3E05-6CCA-7C72-E19C-39A8B33C32EB}"/>
              </a:ext>
            </a:extLst>
          </p:cNvPr>
          <p:cNvSpPr txBox="1"/>
          <p:nvPr/>
        </p:nvSpPr>
        <p:spPr>
          <a:xfrm>
            <a:off x="5595582" y="5458252"/>
            <a:ext cx="5044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American Association of Nurse Practitioners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870610-1719-AAB1-0B76-3C79461229D8}"/>
              </a:ext>
            </a:extLst>
          </p:cNvPr>
          <p:cNvSpPr txBox="1"/>
          <p:nvPr/>
        </p:nvSpPr>
        <p:spPr>
          <a:xfrm>
            <a:off x="1490133" y="767828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“Five decades of research”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9D4CF4-00AD-11A8-4B63-E3A7FA33F34F}"/>
              </a:ext>
            </a:extLst>
          </p:cNvPr>
          <p:cNvSpPr txBox="1"/>
          <p:nvPr/>
        </p:nvSpPr>
        <p:spPr>
          <a:xfrm>
            <a:off x="1981200" y="4252888"/>
            <a:ext cx="98128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* When functioning in physician-led care teams</a:t>
            </a:r>
          </a:p>
        </p:txBody>
      </p:sp>
    </p:spTree>
    <p:extLst>
      <p:ext uri="{BB962C8B-B14F-4D97-AF65-F5344CB8AC3E}">
        <p14:creationId xmlns:p14="http://schemas.microsoft.com/office/powerpoint/2010/main" val="3713873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EBFE5-7B2B-F172-3DD7-4B48CDFBC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DBFAB-442E-F616-C006-9E6CDFA72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Sweden - </a:t>
            </a:r>
            <a:r>
              <a:rPr lang="en-US" dirty="0" err="1"/>
              <a:t>Ndosi</a:t>
            </a:r>
            <a:r>
              <a:rPr lang="en-US" dirty="0"/>
              <a:t> (2013)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59FB9-EAF1-45DE-9FB9-7A66243A0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100% supervised study – NPs followed physician-created protocols  to monitor diabetes control on stable patients </a:t>
            </a:r>
          </a:p>
          <a:p>
            <a:r>
              <a:rPr lang="en-US" sz="2400" dirty="0"/>
              <a:t>- NPs not allowed to prescribe medications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52F6DC-8268-4E9F-7C9D-7E5FA3FACFC4}"/>
              </a:ext>
            </a:extLst>
          </p:cNvPr>
          <p:cNvSpPr/>
          <p:nvPr/>
        </p:nvSpPr>
        <p:spPr>
          <a:xfrm>
            <a:off x="4501879" y="2108201"/>
            <a:ext cx="5282201" cy="447109"/>
          </a:xfrm>
          <a:prstGeom prst="rect">
            <a:avLst/>
          </a:prstGeom>
          <a:solidFill>
            <a:schemeClr val="accent1">
              <a:alpha val="36272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20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38F4F-3D38-7708-C5F7-C90990418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0A54F-050E-FDA8-6A18-08B1FF0B4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Spain - Iglesias (2003)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5F316-2EDC-4233-E757-F12D6DE7D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sz="2000" dirty="0"/>
              <a:t>Walk-in urgent care type clinic</a:t>
            </a:r>
          </a:p>
          <a:p>
            <a:pPr marL="201168" lvl="1" indent="0">
              <a:buNone/>
            </a:pPr>
            <a:endParaRPr lang="en-US" sz="2000" dirty="0"/>
          </a:p>
          <a:p>
            <a:pPr marL="201168" lvl="1" indent="0">
              <a:buNone/>
            </a:pPr>
            <a:r>
              <a:rPr lang="en-US" sz="2000" dirty="0"/>
              <a:t>100% supervised, </a:t>
            </a:r>
            <a:r>
              <a:rPr lang="en-US" sz="2000" b="1" dirty="0"/>
              <a:t>excluded high-risk patients</a:t>
            </a:r>
          </a:p>
          <a:p>
            <a:pPr marL="201168" lvl="1" indent="0">
              <a:buNone/>
            </a:pPr>
            <a:endParaRPr lang="en-US" sz="2000" dirty="0"/>
          </a:p>
          <a:p>
            <a:pPr marL="201168" lvl="1" indent="0">
              <a:buNone/>
            </a:pPr>
            <a:r>
              <a:rPr lang="en-US" sz="2000" dirty="0"/>
              <a:t>Nurse practitioners managed 72% of minor burns, minor injuries, and diarrhea independently </a:t>
            </a:r>
          </a:p>
          <a:p>
            <a:pPr marL="201168" lvl="1" indent="0">
              <a:buNone/>
            </a:pPr>
            <a:endParaRPr lang="en-US" sz="2000" dirty="0"/>
          </a:p>
          <a:p>
            <a:pPr marL="201168" lvl="1" indent="0">
              <a:buNone/>
            </a:pPr>
            <a:r>
              <a:rPr lang="en-US" sz="2000" dirty="0"/>
              <a:t>Only able to independently manage 17.5% of low back pain, 16% of colds, and 15% of urinary symptoms independently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476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C1DD4-BE47-4197-987C-16403C08E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8E8B-07F1-42D5-B72A-E4F6A7210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supposedly the best studies in the literature examining the question of primary care NP practice as of 2018</a:t>
            </a:r>
          </a:p>
          <a:p>
            <a:r>
              <a:rPr lang="en-US" dirty="0"/>
              <a:t>- All studies included 100% physician supervision, physician-created protocols</a:t>
            </a:r>
          </a:p>
          <a:p>
            <a:r>
              <a:rPr lang="en-US" dirty="0"/>
              <a:t>- Most studies excluded high-risk or complex patients</a:t>
            </a:r>
          </a:p>
          <a:p>
            <a:r>
              <a:rPr lang="en-US" dirty="0"/>
              <a:t>- Small sample size and non-diverse patient populations</a:t>
            </a:r>
          </a:p>
          <a:p>
            <a:r>
              <a:rPr lang="en-US" dirty="0"/>
              <a:t>- Average length of follow-up: 14 months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423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290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38B4701-AF18-1498-1672-F7DC7883579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0704336"/>
              </p:ext>
            </p:extLst>
          </p:nvPr>
        </p:nvGraphicFramePr>
        <p:xfrm>
          <a:off x="1280160" y="442778"/>
          <a:ext cx="2534783" cy="5762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172">
                  <a:extLst>
                    <a:ext uri="{9D8B030D-6E8A-4147-A177-3AD203B41FA5}">
                      <a16:colId xmlns:a16="http://schemas.microsoft.com/office/drawing/2014/main" val="1857810651"/>
                    </a:ext>
                  </a:extLst>
                </a:gridCol>
                <a:gridCol w="1025611">
                  <a:extLst>
                    <a:ext uri="{9D8B030D-6E8A-4147-A177-3AD203B41FA5}">
                      <a16:colId xmlns:a16="http://schemas.microsoft.com/office/drawing/2014/main" val="1063977647"/>
                    </a:ext>
                  </a:extLst>
                </a:gridCol>
              </a:tblGrid>
              <a:tr h="20968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author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NPs see new patients?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2640350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Campbell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 &amp;&amp;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058050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Chambers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5686387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 &amp;&amp;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9828446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Diereck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-van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daele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0836838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Hemani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2721303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Houwelling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444553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Iglesias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0941685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Larrson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041755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Lattimer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 &amp;&amp;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5422647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Lewis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731173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Moher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202811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Mundinger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68207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Ndosi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120366"/>
                  </a:ext>
                </a:extLst>
              </a:tr>
              <a:tr h="4891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9012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Shum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9737019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Spitzer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879870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Venning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0623208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Voogdt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-Pruis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69934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B9B9569-C4C5-3508-110B-23B8F063FE9B}"/>
              </a:ext>
            </a:extLst>
          </p:cNvPr>
          <p:cNvSpPr txBox="1"/>
          <p:nvPr/>
        </p:nvSpPr>
        <p:spPr>
          <a:xfrm>
            <a:off x="4819136" y="1235674"/>
            <a:ext cx="5968313" cy="304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In eight studies, the NPs were not allowed to see new patients</a:t>
            </a:r>
          </a:p>
          <a:p>
            <a:endParaRPr lang="en-US" sz="3200" dirty="0"/>
          </a:p>
          <a:p>
            <a:r>
              <a:rPr lang="en-US" sz="3200" dirty="0"/>
              <a:t>Inappropriate to use this to support totally unsupervised care. </a:t>
            </a:r>
          </a:p>
        </p:txBody>
      </p:sp>
    </p:spTree>
    <p:extLst>
      <p:ext uri="{BB962C8B-B14F-4D97-AF65-F5344CB8AC3E}">
        <p14:creationId xmlns:p14="http://schemas.microsoft.com/office/powerpoint/2010/main" val="1415196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2903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F205DD-6F2C-8186-E89A-CCF0CD046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4D3761-7523-4BE1-167A-53D3708E5BA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28472645"/>
              </p:ext>
            </p:extLst>
          </p:nvPr>
        </p:nvGraphicFramePr>
        <p:xfrm>
          <a:off x="1030014" y="287338"/>
          <a:ext cx="2534783" cy="5926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172">
                  <a:extLst>
                    <a:ext uri="{9D8B030D-6E8A-4147-A177-3AD203B41FA5}">
                      <a16:colId xmlns:a16="http://schemas.microsoft.com/office/drawing/2014/main" val="1857810651"/>
                    </a:ext>
                  </a:extLst>
                </a:gridCol>
                <a:gridCol w="1025611">
                  <a:extLst>
                    <a:ext uri="{9D8B030D-6E8A-4147-A177-3AD203B41FA5}">
                      <a16:colId xmlns:a16="http://schemas.microsoft.com/office/drawing/2014/main" val="1063977647"/>
                    </a:ext>
                  </a:extLst>
                </a:gridCol>
              </a:tblGrid>
              <a:tr h="28810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author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Were the nurses' diagnoses evaluated?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2640350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Campbell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58050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Chambers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686387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828446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Diereck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-van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daele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836838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Hemani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721303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Houwelling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444553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Iglesias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941685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Larrson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041755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Lattimer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422647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Lewis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731173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Moher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202811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Mundinger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68207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Ndosi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120366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9012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Shum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737019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Spitzer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!!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79870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Venning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623208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Voogdt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-Pruis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69934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4804BF1-80B0-42AD-8F51-96EB44741B7E}"/>
              </a:ext>
            </a:extLst>
          </p:cNvPr>
          <p:cNvSpPr txBox="1"/>
          <p:nvPr/>
        </p:nvSpPr>
        <p:spPr>
          <a:xfrm>
            <a:off x="4819136" y="1235674"/>
            <a:ext cx="5968313" cy="304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In 0 of 18 studies were the NPs abilities to diagnose examined</a:t>
            </a:r>
          </a:p>
          <a:p>
            <a:endParaRPr lang="en-US" sz="3200" dirty="0"/>
          </a:p>
          <a:p>
            <a:r>
              <a:rPr lang="en-US" sz="3200" dirty="0"/>
              <a:t>Inappropriate to use this to support totally unsupervised care. </a:t>
            </a:r>
          </a:p>
        </p:txBody>
      </p:sp>
    </p:spTree>
    <p:extLst>
      <p:ext uri="{BB962C8B-B14F-4D97-AF65-F5344CB8AC3E}">
        <p14:creationId xmlns:p14="http://schemas.microsoft.com/office/powerpoint/2010/main" val="3184713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2903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C48C57-BDC1-8FC4-810E-CEDE83F8D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8CE520A-6791-1098-8FA1-83F96367BB8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03684914"/>
              </p:ext>
            </p:extLst>
          </p:nvPr>
        </p:nvGraphicFramePr>
        <p:xfrm>
          <a:off x="1177159" y="276828"/>
          <a:ext cx="2534783" cy="5926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172">
                  <a:extLst>
                    <a:ext uri="{9D8B030D-6E8A-4147-A177-3AD203B41FA5}">
                      <a16:colId xmlns:a16="http://schemas.microsoft.com/office/drawing/2014/main" val="1857810651"/>
                    </a:ext>
                  </a:extLst>
                </a:gridCol>
                <a:gridCol w="1025611">
                  <a:extLst>
                    <a:ext uri="{9D8B030D-6E8A-4147-A177-3AD203B41FA5}">
                      <a16:colId xmlns:a16="http://schemas.microsoft.com/office/drawing/2014/main" val="1063977647"/>
                    </a:ext>
                  </a:extLst>
                </a:gridCol>
              </a:tblGrid>
              <a:tr h="28810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author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Were the nurses' treatment plans evaluated?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2640350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Campbell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58050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Chambers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686387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828446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Diereck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-van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daele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836838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Hemani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721303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Houwelling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444553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Iglesias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941685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Larrson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041755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Lattimer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422647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Lewis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731173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Moher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202811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Mundinger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68207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Ndosi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120366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9012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Shum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737019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Spitzer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$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79870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Venning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623208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Voogdt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-Pruis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69934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F1E35DA-3835-7194-18D1-370E5B9822B3}"/>
              </a:ext>
            </a:extLst>
          </p:cNvPr>
          <p:cNvSpPr txBox="1"/>
          <p:nvPr/>
        </p:nvSpPr>
        <p:spPr>
          <a:xfrm>
            <a:off x="4819136" y="1235674"/>
            <a:ext cx="5968313" cy="35394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In 1 of 18 studies, the NPs ability to form Treatment plans was examined</a:t>
            </a:r>
          </a:p>
          <a:p>
            <a:endParaRPr lang="en-US" sz="3200" dirty="0"/>
          </a:p>
          <a:p>
            <a:r>
              <a:rPr lang="en-US" sz="3200" dirty="0"/>
              <a:t>Inappropriate to use this to support totally unsupervised care. </a:t>
            </a:r>
          </a:p>
        </p:txBody>
      </p:sp>
    </p:spTree>
    <p:extLst>
      <p:ext uri="{BB962C8B-B14F-4D97-AF65-F5344CB8AC3E}">
        <p14:creationId xmlns:p14="http://schemas.microsoft.com/office/powerpoint/2010/main" val="32059391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2903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C7A6EF-D153-BB66-3BCD-CC13E534B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17E741-8D23-1604-28E9-F744D2D4E1D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2874445"/>
              </p:ext>
            </p:extLst>
          </p:nvPr>
        </p:nvGraphicFramePr>
        <p:xfrm>
          <a:off x="1324303" y="266318"/>
          <a:ext cx="2534783" cy="5926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172">
                  <a:extLst>
                    <a:ext uri="{9D8B030D-6E8A-4147-A177-3AD203B41FA5}">
                      <a16:colId xmlns:a16="http://schemas.microsoft.com/office/drawing/2014/main" val="1857810651"/>
                    </a:ext>
                  </a:extLst>
                </a:gridCol>
                <a:gridCol w="1025611">
                  <a:extLst>
                    <a:ext uri="{9D8B030D-6E8A-4147-A177-3AD203B41FA5}">
                      <a16:colId xmlns:a16="http://schemas.microsoft.com/office/drawing/2014/main" val="1063977647"/>
                    </a:ext>
                  </a:extLst>
                </a:gridCol>
              </a:tblGrid>
              <a:tr h="28810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author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were ill patients excluded from the nursing group?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2640350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Campbell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58050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Chambers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unclear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5686387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9828446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Diereck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-van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daele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836838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Hemani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721303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Houwelling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444553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Iglesias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941685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Larrson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041755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Lattimer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422647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Lewis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731173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Moher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unclear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202811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Mundinger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*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68207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Ndosi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120366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9012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Shum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737019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Spitzer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unclear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879870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Venning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623208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Voogdt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-Pruis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69934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F173FF6-C468-BAA4-C45B-38417E8E4030}"/>
              </a:ext>
            </a:extLst>
          </p:cNvPr>
          <p:cNvSpPr txBox="1"/>
          <p:nvPr/>
        </p:nvSpPr>
        <p:spPr>
          <a:xfrm>
            <a:off x="4819136" y="1235674"/>
            <a:ext cx="5968313" cy="35394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In fifteen studies, the NPs were not allowed to see patients who were actually ill</a:t>
            </a:r>
          </a:p>
          <a:p>
            <a:endParaRPr lang="en-US" sz="3200" dirty="0"/>
          </a:p>
          <a:p>
            <a:r>
              <a:rPr lang="en-US" sz="3200" dirty="0"/>
              <a:t>Inappropriate to use this to support totally unsupervised care. </a:t>
            </a:r>
          </a:p>
        </p:txBody>
      </p:sp>
    </p:spTree>
    <p:extLst>
      <p:ext uri="{BB962C8B-B14F-4D97-AF65-F5344CB8AC3E}">
        <p14:creationId xmlns:p14="http://schemas.microsoft.com/office/powerpoint/2010/main" val="2695289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2931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B6F1C6-B1CF-5D66-F109-B4033AAD1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E6DAC6-9CAD-5859-5AF0-DD919423073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46822953"/>
              </p:ext>
            </p:extLst>
          </p:nvPr>
        </p:nvGraphicFramePr>
        <p:xfrm>
          <a:off x="1404551" y="476525"/>
          <a:ext cx="2534783" cy="5474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172">
                  <a:extLst>
                    <a:ext uri="{9D8B030D-6E8A-4147-A177-3AD203B41FA5}">
                      <a16:colId xmlns:a16="http://schemas.microsoft.com/office/drawing/2014/main" val="1857810651"/>
                    </a:ext>
                  </a:extLst>
                </a:gridCol>
                <a:gridCol w="1025611">
                  <a:extLst>
                    <a:ext uri="{9D8B030D-6E8A-4147-A177-3AD203B41FA5}">
                      <a16:colId xmlns:a16="http://schemas.microsoft.com/office/drawing/2014/main" val="1063977647"/>
                    </a:ext>
                  </a:extLst>
                </a:gridCol>
              </a:tblGrid>
              <a:tr h="28810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author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NPs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2640350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Campbell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reported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058050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Chambers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686387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828446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Diereck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-van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daele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0836838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Hemani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2721303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Houwelling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444553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Iglesias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0941685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Larrson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2041755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Lattimer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5422647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Lewis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731173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Moher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reported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4202811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Mundinger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968207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Ndosi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2120366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19012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Shum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9737019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Spitzer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79870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Venning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0623208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Voogdt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-Pruis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66993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06C3252-7005-AAE6-1EEA-4C787D835CA5}"/>
              </a:ext>
            </a:extLst>
          </p:cNvPr>
          <p:cNvSpPr txBox="1"/>
          <p:nvPr/>
        </p:nvSpPr>
        <p:spPr>
          <a:xfrm>
            <a:off x="4819136" y="1235674"/>
            <a:ext cx="5968313" cy="35394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Five studies were of 1 or 2 NPs</a:t>
            </a:r>
          </a:p>
          <a:p>
            <a:br>
              <a:rPr lang="en-US" sz="3200" dirty="0"/>
            </a:br>
            <a:r>
              <a:rPr lang="en-US" sz="3200" dirty="0"/>
              <a:t>They were likely highly selected for their capabilities. </a:t>
            </a:r>
          </a:p>
          <a:p>
            <a:br>
              <a:rPr lang="en-US" sz="3200" dirty="0"/>
            </a:br>
            <a:r>
              <a:rPr lang="en-US" sz="3200" dirty="0"/>
              <a:t>It is inappropriate to extrapolate this to 300,00 US NPs</a:t>
            </a:r>
          </a:p>
        </p:txBody>
      </p:sp>
    </p:spTree>
    <p:extLst>
      <p:ext uri="{BB962C8B-B14F-4D97-AF65-F5344CB8AC3E}">
        <p14:creationId xmlns:p14="http://schemas.microsoft.com/office/powerpoint/2010/main" val="6412882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2931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CD0F6B-F081-61D5-4C67-A2652EC4F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07615C4-0C37-F1AA-F7CB-30B5F206C86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53811809"/>
              </p:ext>
            </p:extLst>
          </p:nvPr>
        </p:nvGraphicFramePr>
        <p:xfrm>
          <a:off x="1271751" y="371421"/>
          <a:ext cx="2534783" cy="5744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172">
                  <a:extLst>
                    <a:ext uri="{9D8B030D-6E8A-4147-A177-3AD203B41FA5}">
                      <a16:colId xmlns:a16="http://schemas.microsoft.com/office/drawing/2014/main" val="1857810651"/>
                    </a:ext>
                  </a:extLst>
                </a:gridCol>
                <a:gridCol w="1025611">
                  <a:extLst>
                    <a:ext uri="{9D8B030D-6E8A-4147-A177-3AD203B41FA5}">
                      <a16:colId xmlns:a16="http://schemas.microsoft.com/office/drawing/2014/main" val="1063977647"/>
                    </a:ext>
                  </a:extLst>
                </a:gridCol>
              </a:tblGrid>
              <a:tr h="28810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author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 this a test of algorithm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folowing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2640350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Campbell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58050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Chambers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686387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828446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Diereck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-van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daele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0836838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Hemani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2721303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Houwelling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444553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Iglesias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941685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Larrson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041755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Lattimer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422647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Lewis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731173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Moher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202811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Mundinger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968207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Ndosi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120366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9012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Shum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9737019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Spitzer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79870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Venning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0623208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Voogdt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-Pruis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6993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C1B7AA4-55BA-7039-ACA3-A1B3FD49CD61}"/>
              </a:ext>
            </a:extLst>
          </p:cNvPr>
          <p:cNvSpPr txBox="1"/>
          <p:nvPr/>
        </p:nvSpPr>
        <p:spPr>
          <a:xfrm>
            <a:off x="4819136" y="1235674"/>
            <a:ext cx="5968313" cy="35394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In 10 of 18 studies, the NPs were only tested on their ability to follow an algorithm. 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It is inappropriate to use this to support unsupervised practice. </a:t>
            </a:r>
          </a:p>
        </p:txBody>
      </p:sp>
    </p:spTree>
    <p:extLst>
      <p:ext uri="{BB962C8B-B14F-4D97-AF65-F5344CB8AC3E}">
        <p14:creationId xmlns:p14="http://schemas.microsoft.com/office/powerpoint/2010/main" val="9853490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2931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F593E4-60EF-67E7-1F79-4C5E5CB2E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B7B1DE4-7D58-E6E9-A68E-259BF4C2093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54282892"/>
              </p:ext>
            </p:extLst>
          </p:nvPr>
        </p:nvGraphicFramePr>
        <p:xfrm>
          <a:off x="1313793" y="297848"/>
          <a:ext cx="2534783" cy="5744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172">
                  <a:extLst>
                    <a:ext uri="{9D8B030D-6E8A-4147-A177-3AD203B41FA5}">
                      <a16:colId xmlns:a16="http://schemas.microsoft.com/office/drawing/2014/main" val="1857810651"/>
                    </a:ext>
                  </a:extLst>
                </a:gridCol>
                <a:gridCol w="1025611">
                  <a:extLst>
                    <a:ext uri="{9D8B030D-6E8A-4147-A177-3AD203B41FA5}">
                      <a16:colId xmlns:a16="http://schemas.microsoft.com/office/drawing/2014/main" val="1063977647"/>
                    </a:ext>
                  </a:extLst>
                </a:gridCol>
              </a:tblGrid>
              <a:tr h="28810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author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 this physician led team practice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2640350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Campbell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 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58050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Chambers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686387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828446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Diereck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-van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daele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836838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Hemani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721303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Houwelling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444553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Iglesias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941685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Larrson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041755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Lattimer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422647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Lewis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731173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Moher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202811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Mundinger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68207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Ndosi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120366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9012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Shum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737019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Spitzer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79870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Venning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623208"/>
                  </a:ext>
                </a:extLst>
              </a:tr>
              <a:tr h="2881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Voogdt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-Pruis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6993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C5CDE9D-32F1-D830-5869-1C9581910588}"/>
              </a:ext>
            </a:extLst>
          </p:cNvPr>
          <p:cNvSpPr txBox="1"/>
          <p:nvPr/>
        </p:nvSpPr>
        <p:spPr>
          <a:xfrm>
            <a:off x="4819136" y="1235674"/>
            <a:ext cx="5968313" cy="304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In 17 of 18 studies, This was a physician led team practice model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It is inappropriate to use this to support unsupervised practice. </a:t>
            </a:r>
          </a:p>
        </p:txBody>
      </p:sp>
    </p:spTree>
    <p:extLst>
      <p:ext uri="{BB962C8B-B14F-4D97-AF65-F5344CB8AC3E}">
        <p14:creationId xmlns:p14="http://schemas.microsoft.com/office/powerpoint/2010/main" val="3170990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A092E-6B1F-25C8-3113-29C11B321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F19BD0D-84DE-4E2C-1722-B73BE9CD68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8593371"/>
              </p:ext>
            </p:extLst>
          </p:nvPr>
        </p:nvGraphicFramePr>
        <p:xfrm>
          <a:off x="1066799" y="967023"/>
          <a:ext cx="10214919" cy="4853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38674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304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B8832-E365-4960-7068-47BEB085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Laurants statement: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1ED57-4B73-CA85-B64E-822DFBE33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696783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>
                <a:latin typeface="Arial Narrow" panose="020B0604020202020204" pitchFamily="34" charset="0"/>
                <a:cs typeface="Arial Narrow" panose="020B0604020202020204" pitchFamily="34" charset="0"/>
              </a:rPr>
              <a:t>“Probably provide equal or possibly even better quality of care than primary care physicians” </a:t>
            </a:r>
          </a:p>
          <a:p>
            <a:pPr algn="ctr"/>
            <a:endParaRPr lang="en-US" sz="3200" b="1" i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ctr"/>
            <a:endParaRPr lang="en-US" sz="3200" b="1" i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13A0C6-3C21-4B09-8D2D-2257C6FD8AAA}"/>
              </a:ext>
            </a:extLst>
          </p:cNvPr>
          <p:cNvSpPr txBox="1"/>
          <p:nvPr/>
        </p:nvSpPr>
        <p:spPr>
          <a:xfrm>
            <a:off x="1964725" y="3737919"/>
            <a:ext cx="74264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When one actually reads the original papers: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You find there is nothing at all to support such a statement </a:t>
            </a:r>
          </a:p>
        </p:txBody>
      </p:sp>
    </p:spTree>
    <p:extLst>
      <p:ext uri="{BB962C8B-B14F-4D97-AF65-F5344CB8AC3E}">
        <p14:creationId xmlns:p14="http://schemas.microsoft.com/office/powerpoint/2010/main" val="29526856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4C7A8D-9C99-1D43-2D7F-FAC08D2CC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002221"/>
            <a:ext cx="7115175" cy="32889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C8263CF-A0BC-56CE-D552-C6D99645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13523"/>
            <a:ext cx="4314825" cy="17819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E054433-1E27-16C7-A8EA-0B1510B8A3B4}"/>
                  </a:ext>
                </a:extLst>
              </p14:cNvPr>
              <p14:cNvContentPartPr/>
              <p14:nvPr/>
            </p14:nvContentPartPr>
            <p14:xfrm>
              <a:off x="2485545" y="5085780"/>
              <a:ext cx="5748840" cy="88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E054433-1E27-16C7-A8EA-0B1510B8A3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31905" y="4978140"/>
                <a:ext cx="5856480" cy="30384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4779C93A-C006-97E6-F756-7844C4D58F2E}"/>
              </a:ext>
            </a:extLst>
          </p:cNvPr>
          <p:cNvSpPr txBox="1"/>
          <p:nvPr/>
        </p:nvSpPr>
        <p:spPr>
          <a:xfrm>
            <a:off x="4496475" y="5397884"/>
            <a:ext cx="587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 When working in physician-led care teams</a:t>
            </a:r>
          </a:p>
        </p:txBody>
      </p:sp>
    </p:spTree>
    <p:extLst>
      <p:ext uri="{BB962C8B-B14F-4D97-AF65-F5344CB8AC3E}">
        <p14:creationId xmlns:p14="http://schemas.microsoft.com/office/powerpoint/2010/main" val="18003347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5FC9E-6359-D625-64D1-7D5F30742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4D308C-35CB-ED05-B550-2F8B6DD23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266" y="1313862"/>
            <a:ext cx="3901297" cy="37938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2A5333-28FF-A6B6-3644-AFBE795F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2686"/>
          <a:stretch>
            <a:fillRect/>
          </a:stretch>
        </p:blipFill>
        <p:spPr>
          <a:xfrm>
            <a:off x="548803" y="1242127"/>
            <a:ext cx="5943600" cy="15097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0D9D522-70D4-F1E0-C208-EE9D4B85E22F}"/>
                  </a:ext>
                </a:extLst>
              </p14:cNvPr>
              <p14:cNvContentPartPr/>
              <p14:nvPr/>
            </p14:nvContentPartPr>
            <p14:xfrm>
              <a:off x="7543360" y="2353320"/>
              <a:ext cx="3182400" cy="10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0D9D522-70D4-F1E0-C208-EE9D4B85E2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89360" y="2241320"/>
                <a:ext cx="3290040" cy="233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912E8F9-2FD9-883F-26E8-D4E9D0AB9168}"/>
                  </a:ext>
                </a:extLst>
              </p14:cNvPr>
              <p14:cNvContentPartPr/>
              <p14:nvPr/>
            </p14:nvContentPartPr>
            <p14:xfrm>
              <a:off x="7247080" y="2548080"/>
              <a:ext cx="3472560" cy="42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912E8F9-2FD9-883F-26E8-D4E9D0AB916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93080" y="2440080"/>
                <a:ext cx="358020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969FC08-953F-7160-3844-CD058AA605ED}"/>
                  </a:ext>
                </a:extLst>
              </p14:cNvPr>
              <p14:cNvContentPartPr/>
              <p14:nvPr/>
            </p14:nvContentPartPr>
            <p14:xfrm>
              <a:off x="7306480" y="2725200"/>
              <a:ext cx="981720" cy="26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969FC08-953F-7160-3844-CD058AA605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52480" y="2617200"/>
                <a:ext cx="108936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570FD64-16F6-32FC-F05F-368BAA801870}"/>
                  </a:ext>
                </a:extLst>
              </p14:cNvPr>
              <p14:cNvContentPartPr/>
              <p14:nvPr/>
            </p14:nvContentPartPr>
            <p14:xfrm>
              <a:off x="9118360" y="3326040"/>
              <a:ext cx="1541160" cy="18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570FD64-16F6-32FC-F05F-368BAA80187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64360" y="3220117"/>
                <a:ext cx="1648800" cy="229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9CFF9A6-012E-3BD1-27CE-2541D8E996DB}"/>
                  </a:ext>
                </a:extLst>
              </p14:cNvPr>
              <p14:cNvContentPartPr/>
              <p14:nvPr/>
            </p14:nvContentPartPr>
            <p14:xfrm>
              <a:off x="7145560" y="3512880"/>
              <a:ext cx="3598560" cy="17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9CFF9A6-012E-3BD1-27CE-2541D8E996D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91560" y="3404880"/>
                <a:ext cx="37062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A66255C-7D30-151A-E8F3-D0ECB9CC77FE}"/>
                  </a:ext>
                </a:extLst>
              </p14:cNvPr>
              <p14:cNvContentPartPr/>
              <p14:nvPr/>
            </p14:nvContentPartPr>
            <p14:xfrm>
              <a:off x="7196320" y="3706920"/>
              <a:ext cx="3496320" cy="18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A66255C-7D30-151A-E8F3-D0ECB9CC77F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42320" y="3598920"/>
                <a:ext cx="36039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E19B037-C949-1A13-0679-0AF8D634F2D2}"/>
                  </a:ext>
                </a:extLst>
              </p14:cNvPr>
              <p14:cNvContentPartPr/>
              <p14:nvPr/>
            </p14:nvContentPartPr>
            <p14:xfrm>
              <a:off x="7171120" y="3877200"/>
              <a:ext cx="1226880" cy="9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E19B037-C949-1A13-0679-0AF8D634F2D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17120" y="3769200"/>
                <a:ext cx="13345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F832E91-88A2-EAF3-07B4-D890B547A7A8}"/>
                  </a:ext>
                </a:extLst>
              </p14:cNvPr>
              <p14:cNvContentPartPr/>
              <p14:nvPr/>
            </p14:nvContentPartPr>
            <p14:xfrm>
              <a:off x="10553145" y="2173380"/>
              <a:ext cx="208800" cy="7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F832E91-88A2-EAF3-07B4-D890B547A7A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499505" y="2065380"/>
                <a:ext cx="3164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3B85B57-383F-1A76-E5A7-7B726C9B92B9}"/>
                  </a:ext>
                </a:extLst>
              </p14:cNvPr>
              <p14:cNvContentPartPr/>
              <p14:nvPr/>
            </p14:nvContentPartPr>
            <p14:xfrm>
              <a:off x="7181385" y="2351940"/>
              <a:ext cx="332280" cy="29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3B85B57-383F-1A76-E5A7-7B726C9B92B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27745" y="2244300"/>
                <a:ext cx="439920" cy="2448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tar: 5 Points 1">
            <a:extLst>
              <a:ext uri="{FF2B5EF4-FFF2-40B4-BE49-F238E27FC236}">
                <a16:creationId xmlns:a16="http://schemas.microsoft.com/office/drawing/2014/main" id="{08F5C10C-616F-D273-B60F-91D3AE090650}"/>
              </a:ext>
            </a:extLst>
          </p:cNvPr>
          <p:cNvSpPr/>
          <p:nvPr/>
        </p:nvSpPr>
        <p:spPr>
          <a:xfrm>
            <a:off x="6528039" y="2192398"/>
            <a:ext cx="502510" cy="55944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208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AEE81C-7F70-B3BD-7830-6D4CD7E17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992" y="2213067"/>
            <a:ext cx="7996136" cy="22801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F01187-475E-2ABE-F717-521AE959BE6E}"/>
              </a:ext>
            </a:extLst>
          </p:cNvPr>
          <p:cNvSpPr txBox="1"/>
          <p:nvPr/>
        </p:nvSpPr>
        <p:spPr>
          <a:xfrm>
            <a:off x="3016091" y="4644933"/>
            <a:ext cx="6777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 In physician-led care teams with low-risk patients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D25371-1D6D-911C-3613-FCC2AE4F1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13523"/>
            <a:ext cx="4314825" cy="17819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15A6968-FB91-75CC-F2C8-550B09E3F030}"/>
                  </a:ext>
                </a:extLst>
              </p14:cNvPr>
              <p14:cNvContentPartPr/>
              <p14:nvPr/>
            </p14:nvContentPartPr>
            <p14:xfrm>
              <a:off x="3460075" y="3666584"/>
              <a:ext cx="2877480" cy="74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15A6968-FB91-75CC-F2C8-550B09E3F0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06075" y="3558944"/>
                <a:ext cx="2985120" cy="28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28845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AA404F-4095-888D-B300-8DB9E4348F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186" t="2888" r="1186" b="65320"/>
          <a:stretch>
            <a:fillRect/>
          </a:stretch>
        </p:blipFill>
        <p:spPr>
          <a:xfrm>
            <a:off x="394276" y="144699"/>
            <a:ext cx="7382379" cy="23234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48BDCF-ADA5-5DA9-7771-0FBA2D8A0B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3509" b="10586"/>
          <a:stretch>
            <a:fillRect/>
          </a:stretch>
        </p:blipFill>
        <p:spPr>
          <a:xfrm>
            <a:off x="546676" y="3959968"/>
            <a:ext cx="7812729" cy="1477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00F15-96B4-D7A9-A181-4C8452A892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0666" b="2316"/>
          <a:stretch>
            <a:fillRect/>
          </a:stretch>
        </p:blipFill>
        <p:spPr>
          <a:xfrm>
            <a:off x="546676" y="2468176"/>
            <a:ext cx="7499055" cy="12633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8B487D-A8D6-51BA-62B6-44242ACEBB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677"/>
          <a:stretch>
            <a:fillRect/>
          </a:stretch>
        </p:blipFill>
        <p:spPr>
          <a:xfrm>
            <a:off x="8121931" y="2638424"/>
            <a:ext cx="3599593" cy="32871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A75E679-0A10-9F25-0E71-6C50488CC3F9}"/>
                  </a:ext>
                </a:extLst>
              </p14:cNvPr>
              <p14:cNvContentPartPr/>
              <p14:nvPr/>
            </p14:nvContentPartPr>
            <p14:xfrm>
              <a:off x="8314665" y="4714620"/>
              <a:ext cx="1762920" cy="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A75E679-0A10-9F25-0E71-6C50488CC3F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60665" y="4498620"/>
                <a:ext cx="187056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E99BA87-9A97-3033-BAC0-35DDC361333F}"/>
                  </a:ext>
                </a:extLst>
              </p14:cNvPr>
              <p14:cNvContentPartPr/>
              <p14:nvPr/>
            </p14:nvContentPartPr>
            <p14:xfrm>
              <a:off x="9257865" y="5066700"/>
              <a:ext cx="875520" cy="10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E99BA87-9A97-3033-BAC0-35DDC361333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04225" y="4959060"/>
                <a:ext cx="9831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83D10B8-1658-0CAC-8015-3740372B899E}"/>
                  </a:ext>
                </a:extLst>
              </p14:cNvPr>
              <p14:cNvContentPartPr/>
              <p14:nvPr/>
            </p14:nvContentPartPr>
            <p14:xfrm>
              <a:off x="11115105" y="5400420"/>
              <a:ext cx="437400" cy="29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83D10B8-1658-0CAC-8015-3740372B899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061465" y="5292780"/>
                <a:ext cx="54504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CDAA9D4-B5CD-88D9-5399-BEECF09E400A}"/>
                  </a:ext>
                </a:extLst>
              </p14:cNvPr>
              <p14:cNvContentPartPr/>
              <p14:nvPr/>
            </p14:nvContentPartPr>
            <p14:xfrm>
              <a:off x="8352825" y="5599500"/>
              <a:ext cx="3143520" cy="20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CDAA9D4-B5CD-88D9-5399-BEECF09E400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99185" y="5491860"/>
                <a:ext cx="325116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794C73E-7BC3-BAE9-B772-83A779EB9054}"/>
                  </a:ext>
                </a:extLst>
              </p14:cNvPr>
              <p14:cNvContentPartPr/>
              <p14:nvPr/>
            </p14:nvContentPartPr>
            <p14:xfrm>
              <a:off x="8419785" y="5790660"/>
              <a:ext cx="553680" cy="39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794C73E-7BC3-BAE9-B772-83A779EB905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66145" y="5683020"/>
                <a:ext cx="661320" cy="2556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tar: 5 Points 1">
            <a:extLst>
              <a:ext uri="{FF2B5EF4-FFF2-40B4-BE49-F238E27FC236}">
                <a16:creationId xmlns:a16="http://schemas.microsoft.com/office/drawing/2014/main" id="{6B61C9E5-FB83-8ACC-0A76-3DDEDA335694}"/>
              </a:ext>
            </a:extLst>
          </p:cNvPr>
          <p:cNvSpPr/>
          <p:nvPr/>
        </p:nvSpPr>
        <p:spPr>
          <a:xfrm>
            <a:off x="7776655" y="4595460"/>
            <a:ext cx="437400" cy="4712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788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75E07D-5B63-AA57-9D53-988202CFA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2" y="2357437"/>
            <a:ext cx="7305675" cy="2143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61E4AE-E2E8-5905-BC0A-F769F3887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13523"/>
            <a:ext cx="4314825" cy="17819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C5DC48-362C-AFF2-262A-8DEF835BCC5E}"/>
              </a:ext>
            </a:extLst>
          </p:cNvPr>
          <p:cNvSpPr txBox="1"/>
          <p:nvPr/>
        </p:nvSpPr>
        <p:spPr>
          <a:xfrm>
            <a:off x="4819650" y="4714875"/>
            <a:ext cx="4848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 According to the study authors: The quality of the evidence was poor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556B07-CE9D-59E3-906A-783A124D9357}"/>
                  </a:ext>
                </a:extLst>
              </p14:cNvPr>
              <p14:cNvContentPartPr/>
              <p14:nvPr/>
            </p14:nvContentPartPr>
            <p14:xfrm>
              <a:off x="3584275" y="4019744"/>
              <a:ext cx="3062880" cy="43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556B07-CE9D-59E3-906A-783A124D93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30635" y="3911744"/>
                <a:ext cx="3170520" cy="25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78656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C850D-A107-2219-ED62-C7B3CD7B5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CC3CA2-5D1A-4EAB-1B59-45C1BAB35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554" y="2978150"/>
            <a:ext cx="6217509" cy="31857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84A1B2-B840-7571-039B-33575D81A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429" y="273050"/>
            <a:ext cx="7229475" cy="2705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659EBDC-9A9B-2BE0-2E11-F48D8B921E68}"/>
                  </a:ext>
                </a:extLst>
              </p14:cNvPr>
              <p14:cNvContentPartPr/>
              <p14:nvPr/>
            </p14:nvContentPartPr>
            <p14:xfrm>
              <a:off x="4057305" y="5380980"/>
              <a:ext cx="2212560" cy="48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659EBDC-9A9B-2BE0-2E11-F48D8B921E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03665" y="5272980"/>
                <a:ext cx="2320200" cy="26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52464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D2BD89-A186-CCFD-C351-874E5CE90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507" y="403870"/>
            <a:ext cx="8153400" cy="1895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DCF2C8-4415-C2A6-4986-846606E6A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200" y="2299345"/>
            <a:ext cx="7143750" cy="27336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E90A62C-A2D1-CF3D-BBE5-8F3CBA3C58D0}"/>
                  </a:ext>
                </a:extLst>
              </p14:cNvPr>
              <p14:cNvContentPartPr/>
              <p14:nvPr/>
            </p14:nvContentPartPr>
            <p14:xfrm>
              <a:off x="2285362" y="4121380"/>
              <a:ext cx="6554160" cy="146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E90A62C-A2D1-CF3D-BBE5-8F3CBA3C58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31722" y="4013740"/>
                <a:ext cx="66618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DDC4380-071C-3E21-C02D-E3132806B26D}"/>
                  </a:ext>
                </a:extLst>
              </p14:cNvPr>
              <p14:cNvContentPartPr/>
              <p14:nvPr/>
            </p14:nvContentPartPr>
            <p14:xfrm>
              <a:off x="2285362" y="4446082"/>
              <a:ext cx="1006920" cy="42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DDC4380-071C-3E21-C02D-E3132806B26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31722" y="4338442"/>
                <a:ext cx="1114560" cy="2584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E88D774-113D-5E87-4B0E-50F278E80AD0}"/>
              </a:ext>
            </a:extLst>
          </p:cNvPr>
          <p:cNvSpPr txBox="1"/>
          <p:nvPr/>
        </p:nvSpPr>
        <p:spPr>
          <a:xfrm>
            <a:off x="1741507" y="5298648"/>
            <a:ext cx="9400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** On average… but there was a concerning finding for a subset of NPs</a:t>
            </a:r>
          </a:p>
        </p:txBody>
      </p:sp>
    </p:spTree>
    <p:extLst>
      <p:ext uri="{BB962C8B-B14F-4D97-AF65-F5344CB8AC3E}">
        <p14:creationId xmlns:p14="http://schemas.microsoft.com/office/powerpoint/2010/main" val="14627825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B07108E8-6A7E-52B5-A8FC-EA8B49F582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1672936"/>
            <a:ext cx="2618509" cy="190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9BBC19-70BB-7A99-79DE-DBB5C66948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05" t="-5163" r="-1505" b="5163"/>
          <a:stretch>
            <a:fillRect/>
          </a:stretch>
        </p:blipFill>
        <p:spPr>
          <a:xfrm>
            <a:off x="2903794" y="1426585"/>
            <a:ext cx="5196384" cy="4309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3AF025-06EF-C194-DAFE-14AED0690BBB}"/>
              </a:ext>
            </a:extLst>
          </p:cNvPr>
          <p:cNvSpPr txBox="1"/>
          <p:nvPr/>
        </p:nvSpPr>
        <p:spPr>
          <a:xfrm>
            <a:off x="1423555" y="381686"/>
            <a:ext cx="84893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Authors: “NPs were Disproportionately overrepresented among the highest rates of inappropriate prescribing which raises concern about the lower tail of prescribing performance"</a:t>
            </a:r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3AF5572-7ED6-437E-6DAF-062CE8330F14}"/>
              </a:ext>
            </a:extLst>
          </p:cNvPr>
          <p:cNvSpPr/>
          <p:nvPr/>
        </p:nvSpPr>
        <p:spPr>
          <a:xfrm rot="10800000">
            <a:off x="7723346" y="3150043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473291-2FB7-8628-4200-CB163CA7D575}"/>
              </a:ext>
            </a:extLst>
          </p:cNvPr>
          <p:cNvSpPr txBox="1"/>
          <p:nvPr/>
        </p:nvSpPr>
        <p:spPr>
          <a:xfrm>
            <a:off x="8800142" y="3069193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Who are these NPs?</a:t>
            </a:r>
          </a:p>
          <a:p>
            <a:r>
              <a:rPr lang="en-US" dirty="0"/>
              <a:t>We don’t know</a:t>
            </a:r>
          </a:p>
        </p:txBody>
      </p:sp>
    </p:spTree>
    <p:extLst>
      <p:ext uri="{BB962C8B-B14F-4D97-AF65-F5344CB8AC3E}">
        <p14:creationId xmlns:p14="http://schemas.microsoft.com/office/powerpoint/2010/main" val="7124583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D7AC6D-4492-0EF2-FE87-601CC0F43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903" y="2435707"/>
            <a:ext cx="6546985" cy="2465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14AAD6-5AD2-EB59-75A7-8DED334B7C8E}"/>
              </a:ext>
            </a:extLst>
          </p:cNvPr>
          <p:cNvSpPr txBox="1"/>
          <p:nvPr/>
        </p:nvSpPr>
        <p:spPr>
          <a:xfrm>
            <a:off x="1223883" y="817883"/>
            <a:ext cx="84270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Most NPs are still working with physicians - 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3.9% of full-time NPs in full practice authority states were self-employed (2021 data)</a:t>
            </a:r>
          </a:p>
          <a:p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4F4922-BDA7-25C1-8901-AD5297325C0A}"/>
              </a:ext>
            </a:extLst>
          </p:cNvPr>
          <p:cNvSpPr/>
          <p:nvPr/>
        </p:nvSpPr>
        <p:spPr>
          <a:xfrm>
            <a:off x="1061544" y="709747"/>
            <a:ext cx="8492359" cy="914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26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62D7D5-79BD-3108-171F-CADEA83426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746"/>
          <a:stretch/>
        </p:blipFill>
        <p:spPr>
          <a:xfrm>
            <a:off x="724778" y="0"/>
            <a:ext cx="6491424" cy="38982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98792B-EBD2-00CB-486D-D07F5C966D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753" r="59979"/>
          <a:stretch/>
        </p:blipFill>
        <p:spPr>
          <a:xfrm>
            <a:off x="646121" y="3938481"/>
            <a:ext cx="2767780" cy="23884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C8CEA1-A4AE-D59A-11CC-16AEC456BD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779" t="16079" b="39792"/>
          <a:stretch/>
        </p:blipFill>
        <p:spPr>
          <a:xfrm>
            <a:off x="7433187" y="1057134"/>
            <a:ext cx="4473678" cy="12829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FAF39B-2713-2F23-719A-39409E12C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490" y="4834117"/>
            <a:ext cx="3991743" cy="9254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45A275-D6FF-FDB5-8AF5-B54C61DEABBC}"/>
              </a:ext>
            </a:extLst>
          </p:cNvPr>
          <p:cNvSpPr txBox="1"/>
          <p:nvPr/>
        </p:nvSpPr>
        <p:spPr>
          <a:xfrm>
            <a:off x="7750628" y="5112161"/>
            <a:ext cx="322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 Average FNP has 686 hours</a:t>
            </a:r>
          </a:p>
        </p:txBody>
      </p:sp>
    </p:spTree>
    <p:extLst>
      <p:ext uri="{BB962C8B-B14F-4D97-AF65-F5344CB8AC3E}">
        <p14:creationId xmlns:p14="http://schemas.microsoft.com/office/powerpoint/2010/main" val="38954782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C89F4D-877E-B8F9-1404-46DF52DB33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1100"/>
          <a:stretch>
            <a:fillRect/>
          </a:stretch>
        </p:blipFill>
        <p:spPr>
          <a:xfrm>
            <a:off x="177845" y="997514"/>
            <a:ext cx="6176657" cy="4862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658376-B5D8-C62D-BAB2-01CDA2C981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259" b="-434"/>
          <a:stretch>
            <a:fillRect/>
          </a:stretch>
        </p:blipFill>
        <p:spPr>
          <a:xfrm>
            <a:off x="5494116" y="1377388"/>
            <a:ext cx="6392718" cy="37748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D6C119-CDAF-F3D1-B4E4-3C77714A369A}"/>
              </a:ext>
            </a:extLst>
          </p:cNvPr>
          <p:cNvSpPr txBox="1"/>
          <p:nvPr/>
        </p:nvSpPr>
        <p:spPr>
          <a:xfrm>
            <a:off x="613775" y="425885"/>
            <a:ext cx="956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Many NPs want to work with physicians, but are being discouraged from speaking out…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D7EAF3-DFE2-3698-89C0-5ACA8EDC6F65}"/>
              </a:ext>
            </a:extLst>
          </p:cNvPr>
          <p:cNvSpPr/>
          <p:nvPr/>
        </p:nvSpPr>
        <p:spPr>
          <a:xfrm>
            <a:off x="613775" y="425885"/>
            <a:ext cx="9444625" cy="40011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179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3AD8A9-A6EE-5E0A-D974-3EDB2E4FB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34831"/>
            <a:ext cx="4806602" cy="35985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1BE1C0-AE91-ADCE-4870-38465AB97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49" y="2170445"/>
            <a:ext cx="5591507" cy="28485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3FBE7F-AB5D-0C60-583B-88BB0624F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2256" y="1451927"/>
            <a:ext cx="5020346" cy="8165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7CA47C-B910-FA82-2392-40FCE08BE688}"/>
              </a:ext>
            </a:extLst>
          </p:cNvPr>
          <p:cNvSpPr txBox="1"/>
          <p:nvPr/>
        </p:nvSpPr>
        <p:spPr>
          <a:xfrm>
            <a:off x="898585" y="540223"/>
            <a:ext cx="9412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Malpractice claims for NP-owned practices are rising; highest payout among NP claims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A78138-31EF-EE9A-E2F8-1D7C213DBC88}"/>
              </a:ext>
            </a:extLst>
          </p:cNvPr>
          <p:cNvSpPr/>
          <p:nvPr/>
        </p:nvSpPr>
        <p:spPr>
          <a:xfrm>
            <a:off x="788276" y="540223"/>
            <a:ext cx="9701048" cy="81659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366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D07EC-7B5A-99F4-1D76-3A78E6FAE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E54057C-B737-B850-58AD-736A059A12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0000"/>
          <a:stretch>
            <a:fillRect/>
          </a:stretch>
        </p:blipFill>
        <p:spPr>
          <a:xfrm>
            <a:off x="5969875" y="2348528"/>
            <a:ext cx="5644808" cy="36807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81ABDF-2BCE-3975-41B6-7E3A6A461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768" y="1502868"/>
            <a:ext cx="5199022" cy="8456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B0B3A4-01A3-2320-CF99-A4DB8D218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59" y="1702676"/>
            <a:ext cx="5177890" cy="40791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060330-E938-F089-7E0A-F6861DAA38CD}"/>
              </a:ext>
            </a:extLst>
          </p:cNvPr>
          <p:cNvSpPr txBox="1"/>
          <p:nvPr/>
        </p:nvSpPr>
        <p:spPr>
          <a:xfrm>
            <a:off x="761519" y="336774"/>
            <a:ext cx="8307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Most common claim among NP-owned clinic: Error in diagnosis</a:t>
            </a:r>
          </a:p>
          <a:p>
            <a:r>
              <a:rPr lang="en-US" sz="2400" dirty="0"/>
              <a:t>Most common injury among NP-owned clinic: Death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A29470-56B0-885E-22C2-73FA17F8CA10}"/>
              </a:ext>
            </a:extLst>
          </p:cNvPr>
          <p:cNvSpPr/>
          <p:nvPr/>
        </p:nvSpPr>
        <p:spPr>
          <a:xfrm>
            <a:off x="599090" y="231228"/>
            <a:ext cx="9038896" cy="107205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699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83CCE5-5A2A-44E5-9C2C-D4E47389288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447800" y="2983518"/>
            <a:ext cx="8586185" cy="2730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20802A-314C-A565-3902-63C1D5867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3" y="238125"/>
            <a:ext cx="3698747" cy="2628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C283224-0C4F-9184-0481-A6C2723F23F1}"/>
                  </a:ext>
                </a:extLst>
              </p14:cNvPr>
              <p14:cNvContentPartPr/>
              <p14:nvPr/>
            </p14:nvContentPartPr>
            <p14:xfrm>
              <a:off x="7105125" y="3437175"/>
              <a:ext cx="1819080" cy="10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C283224-0C4F-9184-0481-A6C2723F23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51485" y="3329535"/>
                <a:ext cx="1926720" cy="22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73161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142ED-63B2-1B38-C174-639D760D8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i="0" kern="1200" spc="-50" baseline="0" dirty="0"/>
              <a:t>Chan VA ER study (2024)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5926F4-C02A-9282-0A32-819B97A467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8698"/>
          <a:stretch>
            <a:fillRect/>
          </a:stretch>
        </p:blipFill>
        <p:spPr>
          <a:xfrm>
            <a:off x="2854960" y="3495040"/>
            <a:ext cx="6096000" cy="24278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45BE73-C12D-4BB9-84DC-41976EE5A06E}"/>
              </a:ext>
            </a:extLst>
          </p:cNvPr>
          <p:cNvSpPr/>
          <p:nvPr/>
        </p:nvSpPr>
        <p:spPr>
          <a:xfrm>
            <a:off x="985520" y="2161961"/>
            <a:ext cx="11054080" cy="3760891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r>
              <a:rPr lang="en-US" sz="2400" dirty="0"/>
              <a:t>NPs used more resources but achieved worse outcomes relative to physicians</a:t>
            </a:r>
          </a:p>
          <a:p>
            <a:pPr lvl="0">
              <a:buChar char="•"/>
            </a:pPr>
            <a:r>
              <a:rPr lang="en-US" sz="2400" dirty="0"/>
              <a:t>Lower productivity surpassed pay differences between professions</a:t>
            </a:r>
          </a:p>
        </p:txBody>
      </p:sp>
    </p:spTree>
    <p:extLst>
      <p:ext uri="{BB962C8B-B14F-4D97-AF65-F5344CB8AC3E}">
        <p14:creationId xmlns:p14="http://schemas.microsoft.com/office/powerpoint/2010/main" val="28533480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F5D07-DBF0-FE2F-7121-CE49A31DA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“States with FPA have better health outcomes”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89ED59-6324-A778-9836-6551E3239A4D}"/>
              </a:ext>
            </a:extLst>
          </p:cNvPr>
          <p:cNvSpPr txBox="1"/>
          <p:nvPr/>
        </p:nvSpPr>
        <p:spPr>
          <a:xfrm>
            <a:off x="2605266" y="2782669"/>
            <a:ext cx="745313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These paper show only CORRELATION</a:t>
            </a:r>
          </a:p>
          <a:p>
            <a:endParaRPr lang="en-US" sz="3200" dirty="0">
              <a:latin typeface="+mj-lt"/>
            </a:endParaRPr>
          </a:p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They do not prove causation. </a:t>
            </a:r>
          </a:p>
        </p:txBody>
      </p:sp>
      <p:pic>
        <p:nvPicPr>
          <p:cNvPr id="22" name="Audio 21">
            <a:extLst>
              <a:ext uri="{FF2B5EF4-FFF2-40B4-BE49-F238E27FC236}">
                <a16:creationId xmlns:a16="http://schemas.microsoft.com/office/drawing/2014/main" id="{C4D5F703-CDB6-DCCD-5375-9038ED1874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9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60"/>
    </mc:Choice>
    <mc:Fallback xmlns="">
      <p:transition spd="slow" advTm="32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03471-B07A-2548-9EDA-E2575557C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19" y="406298"/>
            <a:ext cx="11500981" cy="2348053"/>
          </a:xfrm>
        </p:spPr>
        <p:txBody>
          <a:bodyPr>
            <a:normAutofit fontScale="90000"/>
          </a:bodyPr>
          <a:lstStyle/>
          <a:p>
            <a:br>
              <a:rPr lang="en-US" sz="4100" dirty="0"/>
            </a:br>
            <a:br>
              <a:rPr lang="en-US" sz="4100" dirty="0"/>
            </a:br>
            <a:r>
              <a:rPr lang="en-US" sz="4100" dirty="0"/>
              <a:t>Most recent paper: </a:t>
            </a:r>
            <a:br>
              <a:rPr lang="en-US" sz="4100" dirty="0"/>
            </a:br>
            <a:br>
              <a:rPr lang="en-US" sz="4100" dirty="0"/>
            </a:br>
            <a:br>
              <a:rPr lang="en-US" sz="4100" dirty="0"/>
            </a:br>
            <a:br>
              <a:rPr lang="en-US" sz="4100" dirty="0"/>
            </a:br>
            <a:endParaRPr lang="en-US" sz="4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AB9DF3-5A80-05DB-193F-D92919BCFA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1601743"/>
            <a:ext cx="7772400" cy="365451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F52772-45C9-4E42-0545-A7F95F50BE97}"/>
              </a:ext>
            </a:extLst>
          </p:cNvPr>
          <p:cNvCxnSpPr>
            <a:cxnSpLocks/>
          </p:cNvCxnSpPr>
          <p:nvPr/>
        </p:nvCxnSpPr>
        <p:spPr>
          <a:xfrm>
            <a:off x="814038" y="2754351"/>
            <a:ext cx="1594625" cy="1014761"/>
          </a:xfrm>
          <a:prstGeom prst="straightConnector1">
            <a:avLst/>
          </a:prstGeom>
          <a:ln w="444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Audio 17">
            <a:extLst>
              <a:ext uri="{FF2B5EF4-FFF2-40B4-BE49-F238E27FC236}">
                <a16:creationId xmlns:a16="http://schemas.microsoft.com/office/drawing/2014/main" id="{D71CBDA0-24BB-FE1B-EC8C-1BBA060DB5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80"/>
    </mc:Choice>
    <mc:Fallback xmlns="">
      <p:transition spd="slow" advTm="8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6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0FB9DE-9D46-49E8-1057-F6D25E124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9A23C-258E-A826-81A4-3061B1B89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Factors that might affect general health of a state: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FBB2B-68C1-CFE7-BED7-F4C17438B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028" y="1970313"/>
            <a:ext cx="10058400" cy="3760891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State policy environment</a:t>
            </a:r>
          </a:p>
          <a:p>
            <a:pPr lvl="0"/>
            <a:r>
              <a:rPr lang="en-US" dirty="0"/>
              <a:t>Demographics</a:t>
            </a:r>
          </a:p>
          <a:p>
            <a:pPr lvl="0"/>
            <a:r>
              <a:rPr lang="en-US" dirty="0"/>
              <a:t>Health infrastructure </a:t>
            </a:r>
          </a:p>
          <a:p>
            <a:pPr lvl="0"/>
            <a:r>
              <a:rPr lang="en-US" dirty="0"/>
              <a:t>Behaviors such as smoking, physical inactivity, nutrition, substance use. </a:t>
            </a:r>
          </a:p>
          <a:p>
            <a:pPr lvl="0"/>
            <a:r>
              <a:rPr lang="en-US" dirty="0"/>
              <a:t>Prevalence of chronic diseases like kidney disease, diabetes, obesity, coronary artery disease</a:t>
            </a:r>
          </a:p>
          <a:p>
            <a:pPr lvl="0"/>
            <a:r>
              <a:rPr lang="en-US" dirty="0"/>
              <a:t>Access measures such as coverage rates, affordability of care, availability of physicians. </a:t>
            </a:r>
          </a:p>
          <a:p>
            <a:pPr lvl="0"/>
            <a:r>
              <a:rPr lang="en-US" dirty="0"/>
              <a:t>Air and water quality, housing quality, urban/rural residence </a:t>
            </a:r>
          </a:p>
          <a:p>
            <a:pPr lvl="0"/>
            <a:r>
              <a:rPr lang="en-US" dirty="0"/>
              <a:t>Unsupervised practice of medicine in that state.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4810F3-81E3-1CA2-F223-C0ABA5603B4C}"/>
              </a:ext>
            </a:extLst>
          </p:cNvPr>
          <p:cNvGrpSpPr/>
          <p:nvPr/>
        </p:nvGrpSpPr>
        <p:grpSpPr>
          <a:xfrm>
            <a:off x="1306544" y="1970314"/>
            <a:ext cx="766119" cy="3591718"/>
            <a:chOff x="1876700" y="2083110"/>
            <a:chExt cx="766119" cy="331848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1D469C0-3729-D460-B8EB-BAB3D99CD5E1}"/>
                </a:ext>
              </a:extLst>
            </p:cNvPr>
            <p:cNvSpPr/>
            <p:nvPr/>
          </p:nvSpPr>
          <p:spPr>
            <a:xfrm>
              <a:off x="1876700" y="2083110"/>
              <a:ext cx="766119" cy="42493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lgerian" panose="020F0502020204030204" pitchFamily="34" charset="0"/>
                  <a:cs typeface="Algerian" panose="020F0502020204030204" pitchFamily="34" charset="0"/>
                </a:rPr>
                <a:t>x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15AF86A-521D-90C4-35FE-3272C230CAF8}"/>
                </a:ext>
              </a:extLst>
            </p:cNvPr>
            <p:cNvSpPr/>
            <p:nvPr/>
          </p:nvSpPr>
          <p:spPr>
            <a:xfrm>
              <a:off x="1876700" y="2537981"/>
              <a:ext cx="766119" cy="42493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lgerian" panose="020F0502020204030204" pitchFamily="34" charset="0"/>
                  <a:cs typeface="Algerian" panose="020F0502020204030204" pitchFamily="34" charset="0"/>
                </a:rPr>
                <a:t>x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E5BC8F7-4E7A-EF2D-DD7A-94B3C0F95088}"/>
                </a:ext>
              </a:extLst>
            </p:cNvPr>
            <p:cNvSpPr/>
            <p:nvPr/>
          </p:nvSpPr>
          <p:spPr>
            <a:xfrm>
              <a:off x="1876700" y="3014885"/>
              <a:ext cx="766119" cy="42493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lgerian" panose="020F0502020204030204" pitchFamily="34" charset="0"/>
                  <a:cs typeface="Algerian" panose="020F0502020204030204" pitchFamily="34" charset="0"/>
                </a:rPr>
                <a:t>x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DEACC94-1D44-F621-2B50-2D054961A48E}"/>
                </a:ext>
              </a:extLst>
            </p:cNvPr>
            <p:cNvSpPr/>
            <p:nvPr/>
          </p:nvSpPr>
          <p:spPr>
            <a:xfrm>
              <a:off x="1876700" y="3959999"/>
              <a:ext cx="766119" cy="42493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lgerian" panose="020F0502020204030204" pitchFamily="34" charset="0"/>
                  <a:cs typeface="Algerian" panose="020F0502020204030204" pitchFamily="34" charset="0"/>
                </a:rPr>
                <a:t>x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547932-CFBB-9BD1-25C9-A174700C15A4}"/>
                </a:ext>
              </a:extLst>
            </p:cNvPr>
            <p:cNvSpPr/>
            <p:nvPr/>
          </p:nvSpPr>
          <p:spPr>
            <a:xfrm>
              <a:off x="1876700" y="3477856"/>
              <a:ext cx="766119" cy="42493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lgerian" panose="020F0502020204030204" pitchFamily="34" charset="0"/>
                  <a:cs typeface="Algerian" panose="020F0502020204030204" pitchFamily="34" charset="0"/>
                </a:rPr>
                <a:t>x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43BDB5-9A96-5944-1370-DBD0BFFA741A}"/>
                </a:ext>
              </a:extLst>
            </p:cNvPr>
            <p:cNvSpPr/>
            <p:nvPr/>
          </p:nvSpPr>
          <p:spPr>
            <a:xfrm>
              <a:off x="1876700" y="4461007"/>
              <a:ext cx="766119" cy="42493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lgerian" panose="020F0502020204030204" pitchFamily="34" charset="0"/>
                  <a:cs typeface="Algerian" panose="020F0502020204030204" pitchFamily="34" charset="0"/>
                </a:rPr>
                <a:t>x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55C4ADA-CA86-446F-2831-6AEB85F90BE4}"/>
                </a:ext>
              </a:extLst>
            </p:cNvPr>
            <p:cNvSpPr/>
            <p:nvPr/>
          </p:nvSpPr>
          <p:spPr>
            <a:xfrm>
              <a:off x="1876700" y="4976661"/>
              <a:ext cx="766119" cy="42493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lgerian" panose="020F0502020204030204" pitchFamily="34" charset="0"/>
                  <a:cs typeface="Algerian" panose="020F0502020204030204" pitchFamily="34" charset="0"/>
                </a:rPr>
                <a:t>x</a:t>
              </a:r>
            </a:p>
          </p:txBody>
        </p:sp>
      </p:grpSp>
      <p:pic>
        <p:nvPicPr>
          <p:cNvPr id="23" name="Audio 22">
            <a:extLst>
              <a:ext uri="{FF2B5EF4-FFF2-40B4-BE49-F238E27FC236}">
                <a16:creationId xmlns:a16="http://schemas.microsoft.com/office/drawing/2014/main" id="{F62DCA01-71D6-9E5D-56A7-FC2501F476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197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80"/>
    </mc:Choice>
    <mc:Fallback xmlns="">
      <p:transition spd="slow" advTm="13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6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F33048-ECF5-DEA4-7B2C-1726E7F5C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04A8D-25CD-1ECA-A266-36662D5CA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authors-  appropriately - do not claim causality.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AA546-E66C-184E-97DC-AA61D6F9E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2033"/>
            <a:ext cx="10515600" cy="3877255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And, therefore, that passage of an unsupervised practice of medicine law will NOT automatically improve a states health score. </a:t>
            </a:r>
          </a:p>
          <a:p>
            <a:pPr marL="0" lvl="0" indent="0">
              <a:buNone/>
            </a:pPr>
            <a:endParaRPr lang="en-US" sz="2800" dirty="0"/>
          </a:p>
          <a:p>
            <a:pPr lvl="0"/>
            <a:r>
              <a:rPr lang="en-US" sz="2800" dirty="0"/>
              <a:t>However, most readers will subconsciously begin to assume that independent practice laws CAUSE better health. </a:t>
            </a:r>
          </a:p>
        </p:txBody>
      </p:sp>
      <p:pic>
        <p:nvPicPr>
          <p:cNvPr id="11" name="Audio 10">
            <a:extLst>
              <a:ext uri="{FF2B5EF4-FFF2-40B4-BE49-F238E27FC236}">
                <a16:creationId xmlns:a16="http://schemas.microsoft.com/office/drawing/2014/main" id="{D0E488B6-6BB1-ACE8-5E6B-CC6B54BF06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40"/>
    </mc:Choice>
    <mc:Fallback xmlns="">
      <p:transition spd="slow" advTm="10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6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F59761-D07B-4BFD-3E7A-D22FF34A6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2FB04-B8C0-215F-2F1B-E55D9A0A7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723" y="2016690"/>
            <a:ext cx="10889915" cy="4435012"/>
          </a:xfrm>
        </p:spPr>
        <p:txBody>
          <a:bodyPr>
            <a:normAutofit/>
          </a:bodyPr>
          <a:lstStyle/>
          <a:p>
            <a:r>
              <a:rPr lang="en-US" sz="3600" dirty="0"/>
              <a:t>This paper uses the words “associated” or ”association” 61 times.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And the words ”related” or ”relationship” 12 times.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It uses the word ”cause” zero times. </a:t>
            </a:r>
            <a:br>
              <a:rPr lang="en-US" sz="4100" dirty="0"/>
            </a:br>
            <a:endParaRPr lang="en-US" sz="4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9D5F39-7DEA-CA43-081A-F27156FC66DB}"/>
              </a:ext>
            </a:extLst>
          </p:cNvPr>
          <p:cNvSpPr txBox="1"/>
          <p:nvPr/>
        </p:nvSpPr>
        <p:spPr>
          <a:xfrm>
            <a:off x="990874" y="562463"/>
            <a:ext cx="10487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Key words to watch out for:</a:t>
            </a:r>
            <a:br>
              <a:rPr lang="en-US" sz="3600" dirty="0">
                <a:latin typeface="+mj-lt"/>
              </a:rPr>
            </a:br>
            <a:r>
              <a:rPr lang="en-US" sz="3600" dirty="0">
                <a:latin typeface="+mj-lt"/>
              </a:rPr>
              <a:t>“</a:t>
            </a:r>
            <a:r>
              <a:rPr lang="en-US" sz="3600" i="1" dirty="0">
                <a:latin typeface="+mj-lt"/>
              </a:rPr>
              <a:t>is related to</a:t>
            </a:r>
            <a:r>
              <a:rPr lang="en-US" sz="3600" dirty="0">
                <a:latin typeface="+mj-lt"/>
              </a:rPr>
              <a:t>” or “</a:t>
            </a:r>
            <a:r>
              <a:rPr lang="en-US" sz="3600" i="1" dirty="0">
                <a:latin typeface="+mj-lt"/>
              </a:rPr>
              <a:t>is associated with</a:t>
            </a:r>
            <a:r>
              <a:rPr lang="en-US" sz="3600" dirty="0">
                <a:latin typeface="+mj-lt"/>
              </a:rPr>
              <a:t>”</a:t>
            </a:r>
          </a:p>
        </p:txBody>
      </p:sp>
      <p:pic>
        <p:nvPicPr>
          <p:cNvPr id="11" name="Audio 10">
            <a:extLst>
              <a:ext uri="{FF2B5EF4-FFF2-40B4-BE49-F238E27FC236}">
                <a16:creationId xmlns:a16="http://schemas.microsoft.com/office/drawing/2014/main" id="{9A03E773-C60B-B7AF-2C46-35419C43FD4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09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0"/>
    </mc:Choice>
    <mc:Fallback xmlns="">
      <p:transition spd="slow" advTm="3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C5464-999A-9500-713C-4FBED98B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 fontScale="90000"/>
          </a:bodyPr>
          <a:lstStyle/>
          <a:p>
            <a:br>
              <a:rPr lang="en-US" dirty="0"/>
            </a:br>
            <a:r>
              <a:rPr lang="en-US" dirty="0"/>
              <a:t>Learning to DIAGNOSE (the hard part of medicine)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A6AF82-C9E9-A2B1-14D0-23A64198B9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376969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60636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6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FC471D-70B0-EB3B-9A38-939E2BD58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7BF47-4AF4-481F-267C-687711D8C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7127"/>
            <a:ext cx="5562600" cy="1502045"/>
          </a:xfrm>
        </p:spPr>
        <p:txBody>
          <a:bodyPr>
            <a:noAutofit/>
          </a:bodyPr>
          <a:lstStyle/>
          <a:p>
            <a:pPr lvl="0"/>
            <a:r>
              <a:rPr lang="en-US" sz="2800" dirty="0">
                <a:latin typeface="+mj-lt"/>
              </a:rPr>
              <a:t>Inconspicuously included on the last page of the paper is this statement:</a:t>
            </a:r>
            <a:br>
              <a:rPr lang="en-US" sz="2800" dirty="0">
                <a:latin typeface="+mj-lt"/>
              </a:rPr>
            </a:br>
            <a:br>
              <a:rPr lang="en-US" sz="2800" dirty="0">
                <a:latin typeface="+mj-lt"/>
              </a:rPr>
            </a:br>
            <a:endParaRPr lang="en-US" sz="28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FA1266-7580-9ABF-1DB9-AFA19CD403F0}"/>
              </a:ext>
            </a:extLst>
          </p:cNvPr>
          <p:cNvSpPr txBox="1"/>
          <p:nvPr/>
        </p:nvSpPr>
        <p:spPr>
          <a:xfrm>
            <a:off x="1097280" y="4157375"/>
            <a:ext cx="4694054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“We cannot state that the NP with full practice authority is responsible for these outcomes.”</a:t>
            </a:r>
            <a:r>
              <a:rPr lang="en-US" sz="2400" b="1" dirty="0">
                <a:effectLst/>
                <a:latin typeface="+mj-lt"/>
              </a:rPr>
              <a:t> </a:t>
            </a:r>
            <a:endParaRPr lang="en-US" sz="2400" b="1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3BFD61-1FE9-2D5A-2037-204DCAB1C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355" y="726442"/>
            <a:ext cx="4029268" cy="54051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817878-8AFC-2E77-FEBB-E94A8D283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6848541" cy="1450757"/>
          </a:xfrm>
        </p:spPr>
        <p:txBody>
          <a:bodyPr>
            <a:noAutofit/>
          </a:bodyPr>
          <a:lstStyle/>
          <a:p>
            <a:r>
              <a:rPr lang="en-US" sz="2800" dirty="0"/>
              <a:t>Therefore, the authors cannot say that independent practice laws produce (cause) better health outcomes</a:t>
            </a:r>
          </a:p>
        </p:txBody>
      </p:sp>
      <p:pic>
        <p:nvPicPr>
          <p:cNvPr id="14" name="Audio 13">
            <a:extLst>
              <a:ext uri="{FF2B5EF4-FFF2-40B4-BE49-F238E27FC236}">
                <a16:creationId xmlns:a16="http://schemas.microsoft.com/office/drawing/2014/main" id="{29A6604F-CE36-A7D7-CAF6-9BC521B9F7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9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20"/>
    </mc:Choice>
    <mc:Fallback xmlns="">
      <p:transition spd="slow" advTm="12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6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C2E0C2-5678-F499-12F1-C6D3FB4DE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9AC2F-AB49-D943-7260-40529384E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Therefore, the authors cannot say that independent practice laws produce (cause) better health outcomes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892F01-011D-20EC-F172-1E58178D3079}"/>
              </a:ext>
            </a:extLst>
          </p:cNvPr>
          <p:cNvSpPr txBox="1"/>
          <p:nvPr/>
        </p:nvSpPr>
        <p:spPr>
          <a:xfrm>
            <a:off x="1928045" y="4244316"/>
            <a:ext cx="7627435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“Certainly, other state policies regarding health care may be associated with the tendency to support full practice authority of NPs.’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39B2E6-9D5D-76A9-0D53-C6D8E2744591}"/>
              </a:ext>
            </a:extLst>
          </p:cNvPr>
          <p:cNvSpPr txBox="1"/>
          <p:nvPr/>
        </p:nvSpPr>
        <p:spPr>
          <a:xfrm>
            <a:off x="1451517" y="2598423"/>
            <a:ext cx="9288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And they note that other factors they have not studied may cause both better health care and passage of these laws:</a:t>
            </a:r>
          </a:p>
        </p:txBody>
      </p:sp>
      <p:pic>
        <p:nvPicPr>
          <p:cNvPr id="15" name="Audio 14">
            <a:extLst>
              <a:ext uri="{FF2B5EF4-FFF2-40B4-BE49-F238E27FC236}">
                <a16:creationId xmlns:a16="http://schemas.microsoft.com/office/drawing/2014/main" id="{249F886B-8358-AF43-4ADF-DC47ACA432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5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40"/>
    </mc:Choice>
    <mc:Fallback xmlns="">
      <p:transition spd="slow" advTm="7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819F97B-C6AD-9173-3B1E-DAFFEC3AF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264" y="635627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Questionable statistics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BADB80-6CFA-1D84-6620-FAD24B99CCBC}"/>
              </a:ext>
            </a:extLst>
          </p:cNvPr>
          <p:cNvSpPr txBox="1"/>
          <p:nvPr/>
        </p:nvSpPr>
        <p:spPr>
          <a:xfrm>
            <a:off x="2343757" y="4024374"/>
            <a:ext cx="8370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Heath Resources and Services Administration (HRSA) data: </a:t>
            </a:r>
          </a:p>
          <a:p>
            <a:r>
              <a:rPr lang="en-US" sz="2400" dirty="0"/>
              <a:t>Just 24% of NPs practiced primary care in 2022, down from 48% in 2018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509A0-2936-6B47-1CCC-958AC9BF9A50}"/>
              </a:ext>
            </a:extLst>
          </p:cNvPr>
          <p:cNvSpPr txBox="1"/>
          <p:nvPr/>
        </p:nvSpPr>
        <p:spPr>
          <a:xfrm>
            <a:off x="5956231" y="568559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https://bhw.hrsa.gov/data-research/projecting-health-workforce-supply-demand/technical-documentation/advanced-practice-nurse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990C32-B328-940A-F73B-80B7DA83A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329" y="2028659"/>
            <a:ext cx="7172325" cy="16668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DCA3AE-24FD-1ECA-B0F1-51C04C05DF5E}"/>
              </a:ext>
            </a:extLst>
          </p:cNvPr>
          <p:cNvSpPr txBox="1"/>
          <p:nvPr/>
        </p:nvSpPr>
        <p:spPr>
          <a:xfrm>
            <a:off x="903264" y="4073583"/>
            <a:ext cx="2880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Reality: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B630F4-C6D2-9E04-D0E4-7BA3E392273E}"/>
              </a:ext>
            </a:extLst>
          </p:cNvPr>
          <p:cNvSpPr txBox="1"/>
          <p:nvPr/>
        </p:nvSpPr>
        <p:spPr>
          <a:xfrm>
            <a:off x="1204586" y="2194142"/>
            <a:ext cx="2880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Claim: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2F3AEC-EF33-EAE3-474C-3A5F3A3ABBF6}"/>
              </a:ext>
            </a:extLst>
          </p:cNvPr>
          <p:cNvSpPr/>
          <p:nvPr/>
        </p:nvSpPr>
        <p:spPr>
          <a:xfrm>
            <a:off x="609600" y="3861017"/>
            <a:ext cx="10679136" cy="150977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DBE4E7B-86A8-EA74-44B3-DD1869066BDE}"/>
                  </a:ext>
                </a:extLst>
              </p14:cNvPr>
              <p14:cNvContentPartPr/>
              <p14:nvPr/>
            </p14:nvContentPartPr>
            <p14:xfrm>
              <a:off x="3467834" y="2879652"/>
              <a:ext cx="1064880" cy="53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DBE4E7B-86A8-EA74-44B3-DD1869066B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4194" y="2771652"/>
                <a:ext cx="117252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42A1857-3458-64D6-2F44-F0EC1A38E07D}"/>
                  </a:ext>
                </a:extLst>
              </p14:cNvPr>
              <p14:cNvContentPartPr/>
              <p14:nvPr/>
            </p14:nvContentPartPr>
            <p14:xfrm>
              <a:off x="2732354" y="2606412"/>
              <a:ext cx="1019880" cy="31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42A1857-3458-64D6-2F44-F0EC1A38E07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78354" y="2498412"/>
                <a:ext cx="112752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4DDC89F-C213-98C9-CCA0-B15559819858}"/>
                  </a:ext>
                </a:extLst>
              </p14:cNvPr>
              <p14:cNvContentPartPr/>
              <p14:nvPr/>
            </p14:nvContentPartPr>
            <p14:xfrm>
              <a:off x="7630154" y="2952372"/>
              <a:ext cx="1422720" cy="22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4DDC89F-C213-98C9-CCA0-B155598198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76514" y="2844372"/>
                <a:ext cx="1530360" cy="23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2650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093727-FCE5-B200-A6BC-A1BE4D092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275" y="151540"/>
            <a:ext cx="5143971" cy="59353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031DA88-08B4-59A7-FF37-7D869CF634DD}"/>
                  </a:ext>
                </a:extLst>
              </p14:cNvPr>
              <p14:cNvContentPartPr/>
              <p14:nvPr/>
            </p14:nvContentPartPr>
            <p14:xfrm>
              <a:off x="5819373" y="2308554"/>
              <a:ext cx="225000" cy="19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031DA88-08B4-59A7-FF37-7D869CF634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5373" y="2200914"/>
                <a:ext cx="3326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5325A97-CB3B-ECCC-B385-E15284EE38CA}"/>
                  </a:ext>
                </a:extLst>
              </p14:cNvPr>
              <p14:cNvContentPartPr/>
              <p14:nvPr/>
            </p14:nvContentPartPr>
            <p14:xfrm>
              <a:off x="2648598" y="2468276"/>
              <a:ext cx="2312640" cy="67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5325A97-CB3B-ECCC-B385-E15284EE38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94958" y="2360276"/>
                <a:ext cx="242028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2B1F677-3995-1C1A-0414-02A845EB370E}"/>
                  </a:ext>
                </a:extLst>
              </p14:cNvPr>
              <p14:cNvContentPartPr/>
              <p14:nvPr/>
            </p14:nvContentPartPr>
            <p14:xfrm>
              <a:off x="5299533" y="3402994"/>
              <a:ext cx="744840" cy="19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2B1F677-3995-1C1A-0414-02A845EB370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45893" y="3295354"/>
                <a:ext cx="8524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5FD2543-84C3-2442-62ED-C4FA7FB328E2}"/>
                  </a:ext>
                </a:extLst>
              </p14:cNvPr>
              <p14:cNvContentPartPr/>
              <p14:nvPr/>
            </p14:nvContentPartPr>
            <p14:xfrm>
              <a:off x="2743173" y="3543870"/>
              <a:ext cx="3301200" cy="30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5FD2543-84C3-2442-62ED-C4FA7FB328E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89173" y="3435870"/>
                <a:ext cx="340884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D2A1FEF-29FF-7417-19E3-BEE69028E4A1}"/>
                  </a:ext>
                </a:extLst>
              </p14:cNvPr>
              <p14:cNvContentPartPr/>
              <p14:nvPr/>
            </p14:nvContentPartPr>
            <p14:xfrm>
              <a:off x="2650995" y="3733112"/>
              <a:ext cx="1810440" cy="18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D2A1FEF-29FF-7417-19E3-BEE69028E4A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97355" y="3625472"/>
                <a:ext cx="1918080" cy="234000"/>
              </a:xfrm>
              <a:prstGeom prst="rect">
                <a:avLst/>
              </a:prstGeom>
            </p:spPr>
          </p:pic>
        </mc:Fallback>
      </mc:AlternateContent>
      <p:pic>
        <p:nvPicPr>
          <p:cNvPr id="3074" name="Picture 2" descr="We Choose NPs">
            <a:extLst>
              <a:ext uri="{FF2B5EF4-FFF2-40B4-BE49-F238E27FC236}">
                <a16:creationId xmlns:a16="http://schemas.microsoft.com/office/drawing/2014/main" id="{CB7424E1-A0C8-5B12-170F-8201CD5A9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636" y="1661117"/>
            <a:ext cx="5007176" cy="168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300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F16012-0EBC-4126-A9EC-62DB2640D86E}"/>
              </a:ext>
            </a:extLst>
          </p:cNvPr>
          <p:cNvSpPr/>
          <p:nvPr/>
        </p:nvSpPr>
        <p:spPr>
          <a:xfrm>
            <a:off x="558800" y="1166842"/>
            <a:ext cx="108711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Order </a:t>
            </a:r>
            <a:r>
              <a:rPr lang="en-US" u="sng" dirty="0">
                <a:hlinkClick r:id="rId3"/>
              </a:rPr>
              <a:t>more labs than</a:t>
            </a:r>
            <a:r>
              <a:rPr lang="en-US" dirty="0"/>
              <a:t> physicians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 Order </a:t>
            </a:r>
            <a:r>
              <a:rPr lang="en-US" u="sng" dirty="0">
                <a:hlinkClick r:id="rId4"/>
              </a:rPr>
              <a:t>more radiographic tests</a:t>
            </a:r>
            <a:r>
              <a:rPr lang="en-US" dirty="0"/>
              <a:t> than </a:t>
            </a:r>
            <a:r>
              <a:rPr lang="en-US" u="sng" dirty="0">
                <a:hlinkClick r:id="rId4"/>
              </a:rPr>
              <a:t>physicians</a:t>
            </a:r>
            <a:r>
              <a:rPr lang="en-US" dirty="0"/>
              <a:t>​​ (up to 440% more in one study)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Prescribe </a:t>
            </a:r>
            <a:r>
              <a:rPr lang="en-US" u="sng" dirty="0">
                <a:hlinkClick r:id="rId5"/>
              </a:rPr>
              <a:t>more medications</a:t>
            </a:r>
            <a:r>
              <a:rPr lang="en-US" dirty="0"/>
              <a:t> in general </a:t>
            </a:r>
            <a:r>
              <a:rPr lang="en-US" u="sng" dirty="0">
                <a:hlinkClick r:id="rId6"/>
              </a:rPr>
              <a:t>than physicians</a:t>
            </a: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Prescribe </a:t>
            </a:r>
            <a:r>
              <a:rPr lang="en-US" u="sng" dirty="0">
                <a:hlinkClick r:id="rId7"/>
              </a:rPr>
              <a:t>more opioids than</a:t>
            </a:r>
            <a:r>
              <a:rPr lang="en-US" dirty="0"/>
              <a:t> physicians - NPs/PAs practicing in states with independent prescription authority were &gt; 20 times more likely to overprescribe opioids than NPs/PAs in prescription-restricted states​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Prescribe more </a:t>
            </a:r>
            <a:r>
              <a:rPr lang="en-US" u="sng" dirty="0">
                <a:hlinkClick r:id="rId8"/>
              </a:rPr>
              <a:t>antipsychotics</a:t>
            </a:r>
            <a:r>
              <a:rPr lang="en-US" dirty="0"/>
              <a:t> to children than physicians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Prescribe </a:t>
            </a:r>
            <a:r>
              <a:rPr lang="en-US" u="sng" dirty="0">
                <a:hlinkClick r:id="rId9"/>
              </a:rPr>
              <a:t>more unnecessary antibiotics</a:t>
            </a:r>
            <a:r>
              <a:rPr lang="en-US" dirty="0"/>
              <a:t> than </a:t>
            </a:r>
            <a:r>
              <a:rPr lang="en-US" u="sng" dirty="0">
                <a:hlinkClick r:id="rId10"/>
              </a:rPr>
              <a:t>physicians</a:t>
            </a:r>
            <a:r>
              <a:rPr lang="en-US" u="sng" dirty="0"/>
              <a:t>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Place </a:t>
            </a:r>
            <a:r>
              <a:rPr lang="en-US" u="sng" dirty="0">
                <a:hlinkClick r:id="rId11"/>
              </a:rPr>
              <a:t>lower quality referrals</a:t>
            </a:r>
            <a:r>
              <a:rPr lang="en-US" dirty="0"/>
              <a:t> than physicians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caring for patients with diabetes, NPs were </a:t>
            </a:r>
            <a:r>
              <a:rPr lang="en-US" u="sng" dirty="0">
                <a:hlinkClick r:id="rId12"/>
              </a:rPr>
              <a:t>more likely to have</a:t>
            </a:r>
            <a:r>
              <a:rPr lang="en-US" dirty="0"/>
              <a:t> consulted cardiologists, endocrinologists, and nephrologists 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Perform significantly </a:t>
            </a:r>
            <a:r>
              <a:rPr lang="en-US" u="sng" dirty="0">
                <a:hlinkClick r:id="rId13"/>
              </a:rPr>
              <a:t>more biopsies</a:t>
            </a:r>
            <a:r>
              <a:rPr lang="en-US" dirty="0"/>
              <a:t> than physicians to diagnose skin cancer and fail to diagnose melanoma-in-situ more often than physicians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Are more expensive than </a:t>
            </a:r>
            <a:r>
              <a:rPr lang="en-US" u="sng" dirty="0">
                <a:hlinkClick r:id="rId14"/>
              </a:rPr>
              <a:t>resident teams</a:t>
            </a:r>
            <a:r>
              <a:rPr lang="en-US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 </a:t>
            </a:r>
            <a:r>
              <a:rPr lang="en-US" u="sng" dirty="0">
                <a:hlinkClick r:id="rId15"/>
              </a:rPr>
              <a:t>not lower staffing costs</a:t>
            </a:r>
            <a:r>
              <a:rPr lang="en-US" dirty="0"/>
              <a:t> 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3A0A02-E998-4A4A-8366-E6092CCC4E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2001" y="0"/>
            <a:ext cx="10058400" cy="1449387"/>
          </a:xfrm>
        </p:spPr>
        <p:txBody>
          <a:bodyPr>
            <a:normAutofit/>
          </a:bodyPr>
          <a:lstStyle/>
          <a:p>
            <a:r>
              <a:rPr lang="en-US" sz="3600" dirty="0"/>
              <a:t>Compared with physicians, NPs and PAs…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841973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794453-38D6-95D5-BB4E-374D52182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318" y="172720"/>
            <a:ext cx="7219875" cy="61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992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EC3F210-9B6B-214F-77F4-39BB44AE90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-7787"/>
          <a:stretch/>
        </p:blipFill>
        <p:spPr>
          <a:xfrm>
            <a:off x="585854" y="355600"/>
            <a:ext cx="6676348" cy="184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8C0A78-661D-D4F7-5C68-2F06EABE3A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030" r="21331"/>
          <a:stretch/>
        </p:blipFill>
        <p:spPr>
          <a:xfrm>
            <a:off x="6706084" y="296402"/>
            <a:ext cx="5044613" cy="15254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516F8F-1D20-C12E-F2E7-60C67F5509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379" y="4409043"/>
            <a:ext cx="8028047" cy="1422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27D8E4-2FB4-CE39-14DC-418B63EECC6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4929"/>
          <a:stretch/>
        </p:blipFill>
        <p:spPr>
          <a:xfrm>
            <a:off x="241292" y="5414970"/>
            <a:ext cx="11077575" cy="1146628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172F289-5987-07B9-1566-E3F7490E1B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2" t="40365" r="13918" b="23502"/>
          <a:stretch/>
        </p:blipFill>
        <p:spPr>
          <a:xfrm>
            <a:off x="3924028" y="1749110"/>
            <a:ext cx="6056372" cy="984082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4AB461-F937-442E-975F-6F7DDB7A4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348234" y="2721447"/>
            <a:ext cx="5863676" cy="13834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F99480-2B44-8015-1A3C-90D9FE06EB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714" y="3298579"/>
            <a:ext cx="6545569" cy="111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030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3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BC8D6B-206C-233E-8534-C3C88F74C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5474D2-994B-FA87-B7F3-1164196D09D6}"/>
              </a:ext>
            </a:extLst>
          </p:cNvPr>
          <p:cNvSpPr/>
          <p:nvPr/>
        </p:nvSpPr>
        <p:spPr>
          <a:xfrm>
            <a:off x="627662" y="2050256"/>
            <a:ext cx="476879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There is already a critical nursing shortage</a:t>
            </a:r>
          </a:p>
          <a:p>
            <a:endParaRPr lang="en-US" sz="2400" dirty="0">
              <a:cs typeface="Times New Roman" panose="02020603050405020304" pitchFamily="18" charset="0"/>
            </a:endParaRPr>
          </a:p>
          <a:p>
            <a:r>
              <a:rPr lang="en-US" sz="2400" dirty="0"/>
              <a:t>“The pronounced growth in the number of NPs has reduced the size of the registered nurse (RN) workforce by up to 80,000 nationwide.”</a:t>
            </a:r>
          </a:p>
          <a:p>
            <a:pPr lvl="1"/>
            <a:br>
              <a:rPr lang="en-US" dirty="0"/>
            </a:br>
            <a:endParaRPr lang="en-US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8F874B-9D2B-68D7-96E3-62E33CD2B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662" y="0"/>
            <a:ext cx="10058400" cy="1450757"/>
          </a:xfrm>
        </p:spPr>
        <p:txBody>
          <a:bodyPr/>
          <a:lstStyle/>
          <a:p>
            <a:r>
              <a:rPr lang="en-US" dirty="0"/>
              <a:t>We need our bedside nurses!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1E24E2-ED84-BB3B-BB42-5FF81B5EC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631" y="1568721"/>
            <a:ext cx="5716786" cy="471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778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2753BE5-D2AE-3982-E1D7-20D409421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95108C8C-1AE3-6911-2535-AB620D2506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0214674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7235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276C1-9597-AC4E-0CC3-BC7C7B564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diagnosis for sore throat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E5273-955C-740F-C680-E8E381F01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1. Virus (rhinovirus/ common cold)</a:t>
            </a:r>
          </a:p>
          <a:p>
            <a:r>
              <a:rPr lang="en-US" sz="3200" dirty="0"/>
              <a:t>2. Bacteria (strep throat)</a:t>
            </a:r>
          </a:p>
          <a:p>
            <a:r>
              <a:rPr lang="en-US" sz="3200" dirty="0"/>
              <a:t>3. Allergic rhinitis/ postnasal drip</a:t>
            </a:r>
          </a:p>
        </p:txBody>
      </p:sp>
    </p:spTree>
    <p:extLst>
      <p:ext uri="{BB962C8B-B14F-4D97-AF65-F5344CB8AC3E}">
        <p14:creationId xmlns:p14="http://schemas.microsoft.com/office/powerpoint/2010/main" val="1923855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7DEF8-10FE-2241-59A5-1D5178BE5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48C8E-8D3F-6975-27BA-673216A82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40" y="263527"/>
            <a:ext cx="10586720" cy="1450757"/>
          </a:xfrm>
        </p:spPr>
        <p:txBody>
          <a:bodyPr/>
          <a:lstStyle/>
          <a:p>
            <a:r>
              <a:rPr lang="en-US" dirty="0"/>
              <a:t>Differential diagnosis for sore throat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61577-E840-816C-29DF-A69F07A5A1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 Viral (rhinovirus/ common cold)</a:t>
            </a:r>
          </a:p>
          <a:p>
            <a:r>
              <a:rPr lang="en-US" dirty="0">
                <a:sym typeface="Wingdings" panose="05000000000000000000" pitchFamily="2" charset="2"/>
              </a:rPr>
              <a:t>- a, b, c, d… Influenza, COVID19, herpes virus, mononucleosis….</a:t>
            </a:r>
          </a:p>
          <a:p>
            <a:r>
              <a:rPr lang="en-US" dirty="0"/>
              <a:t>2. Bacteria (strep throat) </a:t>
            </a:r>
          </a:p>
          <a:p>
            <a:r>
              <a:rPr lang="en-US" dirty="0">
                <a:sym typeface="Wingdings" panose="05000000000000000000" pitchFamily="2" charset="2"/>
              </a:rPr>
              <a:t>- a, b, c, d…. Diphtheria, gonorrhea, chlamydia, H. flu, Fusobacterium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marL="201168" lvl="1" indent="0">
              <a:buNone/>
            </a:pPr>
            <a:r>
              <a:rPr lang="en-US" dirty="0">
                <a:sym typeface="Wingdings" panose="05000000000000000000" pitchFamily="2" charset="2"/>
              </a:rPr>
              <a:t>**** rule out emergencies like epiglottitis, Peritonsillar abscess, retropharyngeal abscess, </a:t>
            </a:r>
            <a:r>
              <a:rPr lang="en-US" dirty="0" err="1">
                <a:sym typeface="Wingdings" panose="05000000000000000000" pitchFamily="2" charset="2"/>
              </a:rPr>
              <a:t>Lemierre’s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31C87-6A3E-4543-21CB-3CB4A0D0AD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3. Allergic rhinitis/ postnasal drip</a:t>
            </a:r>
          </a:p>
          <a:p>
            <a:r>
              <a:rPr lang="en-US" dirty="0"/>
              <a:t>4. GERD/ acid reflux</a:t>
            </a:r>
          </a:p>
          <a:p>
            <a:r>
              <a:rPr lang="en-US" dirty="0"/>
              <a:t>5. Foreign body</a:t>
            </a:r>
          </a:p>
          <a:p>
            <a:r>
              <a:rPr lang="en-US" dirty="0"/>
              <a:t>6. Malignancy: pharyngeal cancer, leukemia</a:t>
            </a:r>
          </a:p>
          <a:p>
            <a:r>
              <a:rPr lang="en-US" dirty="0"/>
              <a:t>7. Autoimmune disease: Behcet’s syndrome</a:t>
            </a:r>
          </a:p>
          <a:p>
            <a:r>
              <a:rPr lang="en-US" dirty="0"/>
              <a:t>8. Autoinflammatory disorders: Periodic fever with aphthous stomatitis, pharyngitis, and adenitis (PFAPA syndrome)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63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6C3AA-AECE-D973-A483-BC9C934CD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dirty="0"/>
              <a:t>How doctors learn to diagnose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3FB216-18B0-D516-6C37-1FF7F4647D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616652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90469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3477</Words>
  <Application>Microsoft Office PowerPoint</Application>
  <PresentationFormat>Widescreen</PresentationFormat>
  <Paragraphs>538</Paragraphs>
  <Slides>68</Slides>
  <Notes>16</Notes>
  <HiddenSlides>0</HiddenSlides>
  <MMClips>7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8" baseType="lpstr">
      <vt:lpstr>Algerian</vt:lpstr>
      <vt:lpstr>Arial</vt:lpstr>
      <vt:lpstr>Arial Narrow</vt:lpstr>
      <vt:lpstr>Bookman Old Style</vt:lpstr>
      <vt:lpstr>Calibri</vt:lpstr>
      <vt:lpstr>Franklin Gothic Book</vt:lpstr>
      <vt:lpstr>Google Sans</vt:lpstr>
      <vt:lpstr>Times New Roman</vt:lpstr>
      <vt:lpstr>Wingdings</vt:lpstr>
      <vt:lpstr>1_RetrospectVTI</vt:lpstr>
      <vt:lpstr>  </vt:lpstr>
      <vt:lpstr>Purpose</vt:lpstr>
      <vt:lpstr>PowerPoint Presentation</vt:lpstr>
      <vt:lpstr>PowerPoint Presentation</vt:lpstr>
      <vt:lpstr>PowerPoint Presentation</vt:lpstr>
      <vt:lpstr> Learning to DIAGNOSE (the hard part of medicine)</vt:lpstr>
      <vt:lpstr>Differential diagnosis for sore throat</vt:lpstr>
      <vt:lpstr>Differential diagnosis for sore throat</vt:lpstr>
      <vt:lpstr>How doctors learn to diagnose</vt:lpstr>
      <vt:lpstr>Studies on NPs and PAs</vt:lpstr>
      <vt:lpstr>PowerPoint Presentation</vt:lpstr>
      <vt:lpstr>PowerPoint Presentation</vt:lpstr>
      <vt:lpstr>PowerPoint Presentation</vt:lpstr>
      <vt:lpstr>Hemani (1999) </vt:lpstr>
      <vt:lpstr>PowerPoint Presentation</vt:lpstr>
      <vt:lpstr>Hemani (1999)</vt:lpstr>
      <vt:lpstr>Lewis (1967)</vt:lpstr>
      <vt:lpstr>Mundinger (2000)</vt:lpstr>
      <vt:lpstr>Mundinger (2000) </vt:lpstr>
      <vt:lpstr>Mundinger (2000) </vt:lpstr>
      <vt:lpstr>Canadian studies</vt:lpstr>
      <vt:lpstr>Venning (2000) </vt:lpstr>
      <vt:lpstr>Venning (2000) </vt:lpstr>
      <vt:lpstr>UK studies: Telephone triage (2/6)</vt:lpstr>
      <vt:lpstr>Shum (2000)</vt:lpstr>
      <vt:lpstr>Moher (2001)</vt:lpstr>
      <vt:lpstr>UK specialty care (2/6)</vt:lpstr>
      <vt:lpstr>Netherlands studies</vt:lpstr>
      <vt:lpstr>South Africa - Sonne (2010)</vt:lpstr>
      <vt:lpstr>Sweden - Ndosi (2013)</vt:lpstr>
      <vt:lpstr>Spain - Iglesias (2003) 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Laurants statement: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 VA ER study (2024)</vt:lpstr>
      <vt:lpstr>“States with FPA have better health outcomes”</vt:lpstr>
      <vt:lpstr>  Most recent paper:     </vt:lpstr>
      <vt:lpstr>Factors that might affect general health of a state:</vt:lpstr>
      <vt:lpstr>The authors-  appropriately - do not claim causality. </vt:lpstr>
      <vt:lpstr>This paper uses the words “associated” or ”association” 61 times.  And the words ”related” or ”relationship” 12 times.  It uses the word ”cause” zero times.  </vt:lpstr>
      <vt:lpstr>Therefore, the authors cannot say that independent practice laws produce (cause) better health outcomes</vt:lpstr>
      <vt:lpstr>Therefore, the authors cannot say that independent practice laws produce (cause) better health outcomes</vt:lpstr>
      <vt:lpstr>Questionable statistics</vt:lpstr>
      <vt:lpstr>PowerPoint Presentation</vt:lpstr>
      <vt:lpstr>Compared with physicians, NPs and PAs… </vt:lpstr>
      <vt:lpstr>PowerPoint Presentation</vt:lpstr>
      <vt:lpstr>PowerPoint Presentation</vt:lpstr>
      <vt:lpstr>We need our bedside nurses!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2020-09-03T23:04:38Z</dcterms:created>
  <dcterms:modified xsi:type="dcterms:W3CDTF">2025-09-09T18:37:21Z</dcterms:modified>
</cp:coreProperties>
</file>